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59" r:id="rId4"/>
    <p:sldId id="257"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92" r:id="rId32"/>
    <p:sldId id="286" r:id="rId33"/>
    <p:sldId id="287" r:id="rId34"/>
    <p:sldId id="288" r:id="rId35"/>
    <p:sldId id="289" r:id="rId36"/>
    <p:sldId id="290" r:id="rId37"/>
    <p:sldId id="291" r:id="rId38"/>
    <p:sldId id="293" r:id="rId39"/>
    <p:sldId id="300" r:id="rId40"/>
    <p:sldId id="301" r:id="rId41"/>
    <p:sldId id="295" r:id="rId42"/>
    <p:sldId id="302" r:id="rId43"/>
    <p:sldId id="303" r:id="rId44"/>
    <p:sldId id="304" r:id="rId45"/>
    <p:sldId id="305" r:id="rId46"/>
    <p:sldId id="306" r:id="rId47"/>
    <p:sldId id="296" r:id="rId48"/>
    <p:sldId id="308" r:id="rId49"/>
    <p:sldId id="309" r:id="rId50"/>
    <p:sldId id="310" r:id="rId51"/>
    <p:sldId id="311" r:id="rId52"/>
    <p:sldId id="319" r:id="rId53"/>
    <p:sldId id="307" r:id="rId54"/>
    <p:sldId id="297" r:id="rId55"/>
    <p:sldId id="312" r:id="rId56"/>
    <p:sldId id="313" r:id="rId57"/>
    <p:sldId id="314" r:id="rId58"/>
    <p:sldId id="315" r:id="rId59"/>
    <p:sldId id="317" r:id="rId60"/>
    <p:sldId id="299" r:id="rId61"/>
    <p:sldId id="320" r:id="rId62"/>
    <p:sldId id="321" r:id="rId63"/>
    <p:sldId id="322" r:id="rId64"/>
    <p:sldId id="323" r:id="rId65"/>
    <p:sldId id="324" r:id="rId66"/>
    <p:sldId id="325" r:id="rId67"/>
    <p:sldId id="326" r:id="rId68"/>
    <p:sldId id="327" r:id="rId69"/>
    <p:sldId id="328" r:id="rId70"/>
    <p:sldId id="318"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39E32ED-8CD7-4C60-BC35-7D5CB26C7061}">
          <p14:sldIdLst>
            <p14:sldId id="256"/>
            <p14:sldId id="258"/>
            <p14:sldId id="259"/>
          </p14:sldIdLst>
        </p14:section>
        <p14:section name="Introduction" id="{9428B667-48E9-4A30-B648-5B53384B2780}">
          <p14:sldIdLst>
            <p14:sldId id="257"/>
            <p14:sldId id="260"/>
            <p14:sldId id="261"/>
            <p14:sldId id="262"/>
            <p14:sldId id="263"/>
            <p14:sldId id="264"/>
            <p14:sldId id="265"/>
            <p14:sldId id="266"/>
            <p14:sldId id="267"/>
            <p14:sldId id="268"/>
            <p14:sldId id="269"/>
            <p14:sldId id="270"/>
          </p14:sldIdLst>
        </p14:section>
        <p14:section name="Basics in Python" id="{7DF526B1-E86B-4B07-A977-1E6E01140187}">
          <p14:sldIdLst>
            <p14:sldId id="271"/>
            <p14:sldId id="272"/>
            <p14:sldId id="273"/>
            <p14:sldId id="274"/>
            <p14:sldId id="275"/>
            <p14:sldId id="276"/>
            <p14:sldId id="277"/>
            <p14:sldId id="278"/>
            <p14:sldId id="279"/>
            <p14:sldId id="280"/>
          </p14:sldIdLst>
        </p14:section>
        <p14:section name="Basic Example" id="{EAD20B7B-8511-4815-8B3F-021E190F9A07}">
          <p14:sldIdLst>
            <p14:sldId id="281"/>
          </p14:sldIdLst>
        </p14:section>
        <p14:section name="Inheritance &amp; Composition" id="{28A03EEA-E754-4BC5-8BA4-0DC7E6204A85}">
          <p14:sldIdLst>
            <p14:sldId id="282"/>
            <p14:sldId id="283"/>
            <p14:sldId id="284"/>
            <p14:sldId id="285"/>
            <p14:sldId id="292"/>
            <p14:sldId id="286"/>
            <p14:sldId id="287"/>
            <p14:sldId id="288"/>
            <p14:sldId id="289"/>
            <p14:sldId id="290"/>
            <p14:sldId id="291"/>
          </p14:sldIdLst>
        </p14:section>
        <p14:section name="Magic methods" id="{11214093-D2FF-46DB-83F5-0A7166E5E940}">
          <p14:sldIdLst>
            <p14:sldId id="293"/>
            <p14:sldId id="300"/>
            <p14:sldId id="301"/>
            <p14:sldId id="295"/>
            <p14:sldId id="302"/>
            <p14:sldId id="303"/>
            <p14:sldId id="304"/>
            <p14:sldId id="305"/>
            <p14:sldId id="306"/>
            <p14:sldId id="296"/>
            <p14:sldId id="308"/>
            <p14:sldId id="309"/>
            <p14:sldId id="310"/>
            <p14:sldId id="311"/>
            <p14:sldId id="319"/>
            <p14:sldId id="307"/>
            <p14:sldId id="297"/>
            <p14:sldId id="312"/>
            <p14:sldId id="313"/>
            <p14:sldId id="314"/>
            <p14:sldId id="315"/>
            <p14:sldId id="317"/>
            <p14:sldId id="299"/>
            <p14:sldId id="320"/>
            <p14:sldId id="321"/>
            <p14:sldId id="322"/>
            <p14:sldId id="323"/>
            <p14:sldId id="324"/>
            <p14:sldId id="325"/>
            <p14:sldId id="326"/>
            <p14:sldId id="327"/>
            <p14:sldId id="328"/>
            <p14:sldId id="3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0AE96BD-0FF8-4D11-BA27-C0C7574521C0}" type="datetimeFigureOut">
              <a:rPr lang="en-US" smtClean="0"/>
              <a:t>5/18/2023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456234E6-7A24-4890-A05B-D630569750DF}"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680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AE96BD-0FF8-4D11-BA27-C0C7574521C0}"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6234E6-7A24-4890-A05B-D630569750DF}" type="slidenum">
              <a:rPr lang="en-US" smtClean="0"/>
              <a:t>‹#›</a:t>
            </a:fld>
            <a:endParaRPr lang="en-US"/>
          </a:p>
        </p:txBody>
      </p:sp>
    </p:spTree>
    <p:extLst>
      <p:ext uri="{BB962C8B-B14F-4D97-AF65-F5344CB8AC3E}">
        <p14:creationId xmlns:p14="http://schemas.microsoft.com/office/powerpoint/2010/main" val="2943612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AE96BD-0FF8-4D11-BA27-C0C7574521C0}"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6234E6-7A24-4890-A05B-D630569750DF}"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339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AE96BD-0FF8-4D11-BA27-C0C7574521C0}"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6234E6-7A24-4890-A05B-D630569750DF}"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2711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AE96BD-0FF8-4D11-BA27-C0C7574521C0}"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6234E6-7A24-4890-A05B-D630569750DF}" type="slidenum">
              <a:rPr lang="en-US" smtClean="0"/>
              <a:t>‹#›</a:t>
            </a:fld>
            <a:endParaRPr lang="en-US"/>
          </a:p>
        </p:txBody>
      </p:sp>
    </p:spTree>
    <p:extLst>
      <p:ext uri="{BB962C8B-B14F-4D97-AF65-F5344CB8AC3E}">
        <p14:creationId xmlns:p14="http://schemas.microsoft.com/office/powerpoint/2010/main" val="2903478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AE96BD-0FF8-4D11-BA27-C0C7574521C0}"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6234E6-7A24-4890-A05B-D630569750DF}"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1722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AE96BD-0FF8-4D11-BA27-C0C7574521C0}"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6234E6-7A24-4890-A05B-D630569750DF}"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83901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AE96BD-0FF8-4D11-BA27-C0C7574521C0}"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6234E6-7A24-4890-A05B-D630569750DF}"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1273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AE96BD-0FF8-4D11-BA27-C0C7574521C0}"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6234E6-7A24-4890-A05B-D630569750DF}"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892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AE96BD-0FF8-4D11-BA27-C0C7574521C0}"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6234E6-7A24-4890-A05B-D630569750DF}" type="slidenum">
              <a:rPr lang="en-US" smtClean="0"/>
              <a:t>‹#›</a:t>
            </a:fld>
            <a:endParaRPr lang="en-US"/>
          </a:p>
        </p:txBody>
      </p:sp>
    </p:spTree>
    <p:extLst>
      <p:ext uri="{BB962C8B-B14F-4D97-AF65-F5344CB8AC3E}">
        <p14:creationId xmlns:p14="http://schemas.microsoft.com/office/powerpoint/2010/main" val="2649180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AE96BD-0FF8-4D11-BA27-C0C7574521C0}"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6234E6-7A24-4890-A05B-D630569750DF}"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1439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AE96BD-0FF8-4D11-BA27-C0C7574521C0}"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6234E6-7A24-4890-A05B-D630569750DF}" type="slidenum">
              <a:rPr lang="en-US" smtClean="0"/>
              <a:t>‹#›</a:t>
            </a:fld>
            <a:endParaRPr lang="en-U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8366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AE96BD-0FF8-4D11-BA27-C0C7574521C0}" type="datetimeFigureOut">
              <a:rPr lang="en-US" smtClean="0"/>
              <a:t>5/18/2023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6234E6-7A24-4890-A05B-D630569750DF}"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7675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AE96BD-0FF8-4D11-BA27-C0C7574521C0}" type="datetimeFigureOut">
              <a:rPr lang="en-US" smtClean="0"/>
              <a:t>5/18/2023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6234E6-7A24-4890-A05B-D630569750DF}"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7699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AE96BD-0FF8-4D11-BA27-C0C7574521C0}" type="datetimeFigureOut">
              <a:rPr lang="en-US" smtClean="0"/>
              <a:t>5/18/2023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6234E6-7A24-4890-A05B-D630569750DF}" type="slidenum">
              <a:rPr lang="en-US" smtClean="0"/>
              <a:t>‹#›</a:t>
            </a:fld>
            <a:endParaRPr lang="en-US"/>
          </a:p>
        </p:txBody>
      </p:sp>
    </p:spTree>
    <p:extLst>
      <p:ext uri="{BB962C8B-B14F-4D97-AF65-F5344CB8AC3E}">
        <p14:creationId xmlns:p14="http://schemas.microsoft.com/office/powerpoint/2010/main" val="856436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AE96BD-0FF8-4D11-BA27-C0C7574521C0}"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6234E6-7A24-4890-A05B-D630569750DF}"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1195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AE96BD-0FF8-4D11-BA27-C0C7574521C0}"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6234E6-7A24-4890-A05B-D630569750DF}" type="slidenum">
              <a:rPr lang="en-US" smtClean="0"/>
              <a:t>‹#›</a:t>
            </a:fld>
            <a:endParaRPr lang="en-US"/>
          </a:p>
        </p:txBody>
      </p:sp>
    </p:spTree>
    <p:extLst>
      <p:ext uri="{BB962C8B-B14F-4D97-AF65-F5344CB8AC3E}">
        <p14:creationId xmlns:p14="http://schemas.microsoft.com/office/powerpoint/2010/main" val="792084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0AE96BD-0FF8-4D11-BA27-C0C7574521C0}" type="datetimeFigureOut">
              <a:rPr lang="en-US" smtClean="0"/>
              <a:t>5/18/2023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56234E6-7A24-4890-A05B-D630569750DF}" type="slidenum">
              <a:rPr lang="en-US" smtClean="0"/>
              <a:t>‹#›</a:t>
            </a:fld>
            <a:endParaRPr lang="en-US"/>
          </a:p>
        </p:txBody>
      </p:sp>
    </p:spTree>
    <p:extLst>
      <p:ext uri="{BB962C8B-B14F-4D97-AF65-F5344CB8AC3E}">
        <p14:creationId xmlns:p14="http://schemas.microsoft.com/office/powerpoint/2010/main" val="710524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592D-D963-C171-784A-F5B478B53D15}"/>
              </a:ext>
            </a:extLst>
          </p:cNvPr>
          <p:cNvSpPr>
            <a:spLocks noGrp="1"/>
          </p:cNvSpPr>
          <p:nvPr>
            <p:ph type="ctrTitle"/>
          </p:nvPr>
        </p:nvSpPr>
        <p:spPr/>
        <p:txBody>
          <a:bodyPr/>
          <a:lstStyle/>
          <a:p>
            <a:r>
              <a:rPr lang="en-US" dirty="0"/>
              <a:t>Advanced Programming</a:t>
            </a:r>
          </a:p>
        </p:txBody>
      </p:sp>
      <p:sp>
        <p:nvSpPr>
          <p:cNvPr id="3" name="Subtitle 2">
            <a:extLst>
              <a:ext uri="{FF2B5EF4-FFF2-40B4-BE49-F238E27FC236}">
                <a16:creationId xmlns:a16="http://schemas.microsoft.com/office/drawing/2014/main" id="{1353E0E2-9406-A1D8-47C7-477677634A74}"/>
              </a:ext>
            </a:extLst>
          </p:cNvPr>
          <p:cNvSpPr>
            <a:spLocks noGrp="1"/>
          </p:cNvSpPr>
          <p:nvPr>
            <p:ph type="subTitle" idx="1"/>
          </p:nvPr>
        </p:nvSpPr>
        <p:spPr/>
        <p:txBody>
          <a:bodyPr/>
          <a:lstStyle/>
          <a:p>
            <a:r>
              <a:rPr lang="en-US" dirty="0" err="1"/>
              <a:t>K.N.Toosi</a:t>
            </a:r>
            <a:endParaRPr lang="en-US" dirty="0"/>
          </a:p>
          <a:p>
            <a:r>
              <a:rPr lang="en-US" dirty="0"/>
              <a:t>Spring 2023</a:t>
            </a:r>
          </a:p>
        </p:txBody>
      </p:sp>
    </p:spTree>
    <p:extLst>
      <p:ext uri="{BB962C8B-B14F-4D97-AF65-F5344CB8AC3E}">
        <p14:creationId xmlns:p14="http://schemas.microsoft.com/office/powerpoint/2010/main" val="3632076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910215-D4C7-7B32-7034-D161AC5199C8}"/>
              </a:ext>
            </a:extLst>
          </p:cNvPr>
          <p:cNvSpPr>
            <a:spLocks noGrp="1"/>
          </p:cNvSpPr>
          <p:nvPr>
            <p:ph type="title"/>
          </p:nvPr>
        </p:nvSpPr>
        <p:spPr/>
        <p:txBody>
          <a:bodyPr>
            <a:normAutofit/>
          </a:bodyPr>
          <a:lstStyle/>
          <a:p>
            <a:r>
              <a:rPr lang="en-US" dirty="0"/>
              <a:t>Specifying attributes and behaviors</a:t>
            </a:r>
          </a:p>
        </p:txBody>
      </p:sp>
      <p:sp>
        <p:nvSpPr>
          <p:cNvPr id="7" name="Content Placeholder 6">
            <a:extLst>
              <a:ext uri="{FF2B5EF4-FFF2-40B4-BE49-F238E27FC236}">
                <a16:creationId xmlns:a16="http://schemas.microsoft.com/office/drawing/2014/main" id="{F20510E9-4F73-125A-E31E-E3C121257910}"/>
              </a:ext>
            </a:extLst>
          </p:cNvPr>
          <p:cNvSpPr>
            <a:spLocks noGrp="1"/>
          </p:cNvSpPr>
          <p:nvPr>
            <p:ph sz="half" idx="1"/>
          </p:nvPr>
        </p:nvSpPr>
        <p:spPr>
          <a:xfrm>
            <a:off x="1298448" y="2560320"/>
            <a:ext cx="9598150" cy="3310128"/>
          </a:xfrm>
        </p:spPr>
        <p:txBody>
          <a:bodyPr>
            <a:normAutofit/>
          </a:bodyPr>
          <a:lstStyle/>
          <a:p>
            <a:r>
              <a:rPr lang="en-US" sz="1800" b="0" i="0" u="none" strike="noStrike" baseline="0" dirty="0">
                <a:solidFill>
                  <a:srgbClr val="000000"/>
                </a:solidFill>
                <a:latin typeface="Book Antiqua" panose="02040602050305030304" pitchFamily="18" charset="0"/>
              </a:rPr>
              <a:t>Objects are instances of classes that can be associated with each other. </a:t>
            </a:r>
          </a:p>
          <a:p>
            <a:r>
              <a:rPr lang="en-US" sz="1800" b="0" i="0" u="none" strike="noStrike" baseline="0" dirty="0">
                <a:solidFill>
                  <a:srgbClr val="000000"/>
                </a:solidFill>
                <a:latin typeface="Book Antiqua" panose="02040602050305030304" pitchFamily="18" charset="0"/>
              </a:rPr>
              <a:t>An object instance is a specific object with </a:t>
            </a:r>
            <a:r>
              <a:rPr lang="en-US" sz="1800" b="1" i="0" u="none" strike="noStrike" baseline="0" dirty="0">
                <a:solidFill>
                  <a:srgbClr val="000000"/>
                </a:solidFill>
                <a:latin typeface="Book Antiqua" panose="02040602050305030304" pitchFamily="18" charset="0"/>
              </a:rPr>
              <a:t>its own set of data and behaviors.</a:t>
            </a:r>
          </a:p>
          <a:p>
            <a:r>
              <a:rPr lang="en-US" sz="1800" b="1" dirty="0">
                <a:solidFill>
                  <a:srgbClr val="000000"/>
                </a:solidFill>
                <a:latin typeface="Courier Std"/>
              </a:rPr>
              <a:t>Object</a:t>
            </a:r>
          </a:p>
          <a:p>
            <a:pPr lvl="1"/>
            <a:r>
              <a:rPr lang="en-US" sz="1400" b="1" dirty="0">
                <a:solidFill>
                  <a:srgbClr val="000000"/>
                </a:solidFill>
                <a:latin typeface="Courier Std"/>
              </a:rPr>
              <a:t>Data describes objects</a:t>
            </a:r>
          </a:p>
          <a:p>
            <a:pPr lvl="1"/>
            <a:r>
              <a:rPr lang="en-US" sz="1400" b="1" dirty="0">
                <a:solidFill>
                  <a:srgbClr val="000000"/>
                </a:solidFill>
                <a:latin typeface="Courier Std"/>
              </a:rPr>
              <a:t>Behaviors are actions</a:t>
            </a:r>
          </a:p>
        </p:txBody>
      </p:sp>
    </p:spTree>
    <p:extLst>
      <p:ext uri="{BB962C8B-B14F-4D97-AF65-F5344CB8AC3E}">
        <p14:creationId xmlns:p14="http://schemas.microsoft.com/office/powerpoint/2010/main" val="3963209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C36762-CD06-2D0F-5FC4-9C50DC895DA5}"/>
              </a:ext>
            </a:extLst>
          </p:cNvPr>
          <p:cNvSpPr>
            <a:spLocks noGrp="1"/>
          </p:cNvSpPr>
          <p:nvPr>
            <p:ph type="title"/>
          </p:nvPr>
        </p:nvSpPr>
        <p:spPr/>
        <p:txBody>
          <a:bodyPr/>
          <a:lstStyle/>
          <a:p>
            <a:r>
              <a:rPr lang="en-US" dirty="0"/>
              <a:t>Data &amp; Attributes</a:t>
            </a:r>
          </a:p>
        </p:txBody>
      </p:sp>
      <p:sp>
        <p:nvSpPr>
          <p:cNvPr id="6" name="Content Placeholder 5">
            <a:extLst>
              <a:ext uri="{FF2B5EF4-FFF2-40B4-BE49-F238E27FC236}">
                <a16:creationId xmlns:a16="http://schemas.microsoft.com/office/drawing/2014/main" id="{D8E653CA-C962-CEE8-5625-8298E224D469}"/>
              </a:ext>
            </a:extLst>
          </p:cNvPr>
          <p:cNvSpPr>
            <a:spLocks noGrp="1"/>
          </p:cNvSpPr>
          <p:nvPr>
            <p:ph idx="1"/>
          </p:nvPr>
        </p:nvSpPr>
        <p:spPr/>
        <p:txBody>
          <a:bodyPr>
            <a:normAutofit fontScale="92500"/>
          </a:bodyPr>
          <a:lstStyle/>
          <a:p>
            <a:r>
              <a:rPr lang="en-US" sz="1800" b="0" i="0" u="none" strike="noStrike" baseline="0" dirty="0">
                <a:solidFill>
                  <a:srgbClr val="000000"/>
                </a:solidFill>
                <a:latin typeface="Book Antiqua" panose="02040602050305030304" pitchFamily="18" charset="0"/>
              </a:rPr>
              <a:t>Data represents the </a:t>
            </a:r>
            <a:r>
              <a:rPr lang="en-US" sz="1800" b="1" i="0" u="none" strike="noStrike" baseline="0" dirty="0">
                <a:solidFill>
                  <a:srgbClr val="000000"/>
                </a:solidFill>
                <a:latin typeface="Book Antiqua" panose="02040602050305030304" pitchFamily="18" charset="0"/>
              </a:rPr>
              <a:t>individual characteristics </a:t>
            </a:r>
            <a:r>
              <a:rPr lang="en-US" sz="1800" b="0" i="0" u="none" strike="noStrike" baseline="0" dirty="0">
                <a:solidFill>
                  <a:srgbClr val="000000"/>
                </a:solidFill>
                <a:latin typeface="Book Antiqua" panose="02040602050305030304" pitchFamily="18" charset="0"/>
              </a:rPr>
              <a:t>of a certain object. </a:t>
            </a:r>
          </a:p>
          <a:p>
            <a:r>
              <a:rPr lang="en-US" sz="1800" b="0" i="0" u="none" strike="noStrike" baseline="0" dirty="0">
                <a:solidFill>
                  <a:srgbClr val="000000"/>
                </a:solidFill>
                <a:latin typeface="Book Antiqua" panose="02040602050305030304" pitchFamily="18" charset="0"/>
              </a:rPr>
              <a:t>A class can define specific sets of characteristics that are </a:t>
            </a:r>
            <a:r>
              <a:rPr lang="en-US" sz="1800" b="1" i="0" u="none" strike="noStrike" baseline="0" dirty="0">
                <a:solidFill>
                  <a:srgbClr val="000000"/>
                </a:solidFill>
                <a:latin typeface="Book Antiqua" panose="02040602050305030304" pitchFamily="18" charset="0"/>
              </a:rPr>
              <a:t>shared by all objects of that class</a:t>
            </a:r>
            <a:r>
              <a:rPr lang="en-US" sz="1800" b="0" i="0" u="none" strike="noStrike" baseline="0" dirty="0">
                <a:solidFill>
                  <a:srgbClr val="000000"/>
                </a:solidFill>
                <a:latin typeface="Book Antiqua" panose="02040602050305030304" pitchFamily="18" charset="0"/>
              </a:rPr>
              <a:t>.</a:t>
            </a:r>
          </a:p>
          <a:p>
            <a:r>
              <a:rPr lang="en-US" sz="1800" b="0" i="0" u="none" strike="noStrike" baseline="0" dirty="0">
                <a:solidFill>
                  <a:srgbClr val="000000"/>
                </a:solidFill>
                <a:latin typeface="Book Antiqua" panose="02040602050305030304" pitchFamily="18" charset="0"/>
              </a:rPr>
              <a:t>Any specific object can have different data values for the given characteristics. </a:t>
            </a:r>
          </a:p>
          <a:p>
            <a:pPr lvl="1"/>
            <a:r>
              <a:rPr lang="en-US" sz="1400" b="0" i="0" u="none" strike="noStrike" baseline="0" dirty="0">
                <a:solidFill>
                  <a:srgbClr val="000000"/>
                </a:solidFill>
                <a:latin typeface="Book Antiqua" panose="02040602050305030304" pitchFamily="18" charset="0"/>
              </a:rPr>
              <a:t>For example, our three oranges on the table could each weigh a different amount.</a:t>
            </a:r>
          </a:p>
          <a:p>
            <a:pPr lvl="1"/>
            <a:r>
              <a:rPr lang="en-US" sz="1400" b="0" i="0" u="none" strike="noStrike" baseline="0" dirty="0">
                <a:solidFill>
                  <a:srgbClr val="000000"/>
                </a:solidFill>
                <a:latin typeface="Book Antiqua" panose="02040602050305030304" pitchFamily="18" charset="0"/>
              </a:rPr>
              <a:t>The orange class could have a weight </a:t>
            </a:r>
            <a:r>
              <a:rPr lang="en-US" sz="1400" b="1" i="0" u="none" strike="noStrike" baseline="0" dirty="0">
                <a:solidFill>
                  <a:srgbClr val="000000"/>
                </a:solidFill>
                <a:latin typeface="Book Antiqua" panose="02040602050305030304" pitchFamily="18" charset="0"/>
              </a:rPr>
              <a:t>attribute</a:t>
            </a:r>
            <a:r>
              <a:rPr lang="en-US" sz="1400" b="0" i="0" u="none" strike="noStrike" baseline="0" dirty="0">
                <a:solidFill>
                  <a:srgbClr val="000000"/>
                </a:solidFill>
                <a:latin typeface="Book Antiqua" panose="02040602050305030304" pitchFamily="18" charset="0"/>
              </a:rPr>
              <a:t>. </a:t>
            </a:r>
          </a:p>
          <a:p>
            <a:pPr lvl="1"/>
            <a:r>
              <a:rPr lang="en-US" sz="1400" b="0" i="0" u="none" strike="noStrike" baseline="0" dirty="0">
                <a:solidFill>
                  <a:srgbClr val="000000"/>
                </a:solidFill>
                <a:latin typeface="Book Antiqua" panose="02040602050305030304" pitchFamily="18" charset="0"/>
              </a:rPr>
              <a:t>All instances of the orange class have a weight attribute, but each orange has a different value for this attribute.</a:t>
            </a:r>
          </a:p>
          <a:p>
            <a:r>
              <a:rPr lang="en-US" sz="1800" b="0" i="0" u="none" strike="noStrike" baseline="0" dirty="0">
                <a:solidFill>
                  <a:srgbClr val="000000"/>
                </a:solidFill>
                <a:latin typeface="Book Antiqua" panose="02040602050305030304" pitchFamily="18" charset="0"/>
              </a:rPr>
              <a:t>Attributes don't have to be unique. </a:t>
            </a:r>
          </a:p>
          <a:p>
            <a:pPr lvl="1"/>
            <a:r>
              <a:rPr lang="en-US" sz="1400" b="0" i="0" u="none" strike="noStrike" baseline="0" dirty="0">
                <a:solidFill>
                  <a:srgbClr val="000000"/>
                </a:solidFill>
                <a:latin typeface="Book Antiqua" panose="02040602050305030304" pitchFamily="18" charset="0"/>
              </a:rPr>
              <a:t>As a more realistic example, two objects representing different customers might have the same value for a first name attribute. </a:t>
            </a:r>
            <a:endParaRPr lang="en-US" dirty="0"/>
          </a:p>
        </p:txBody>
      </p:sp>
    </p:spTree>
    <p:extLst>
      <p:ext uri="{BB962C8B-B14F-4D97-AF65-F5344CB8AC3E}">
        <p14:creationId xmlns:p14="http://schemas.microsoft.com/office/powerpoint/2010/main" val="1175816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7E38-1217-76EB-5777-08FB25BFB9BF}"/>
              </a:ext>
            </a:extLst>
          </p:cNvPr>
          <p:cNvSpPr>
            <a:spLocks noGrp="1"/>
          </p:cNvSpPr>
          <p:nvPr>
            <p:ph type="title"/>
          </p:nvPr>
        </p:nvSpPr>
        <p:spPr/>
        <p:txBody>
          <a:bodyPr/>
          <a:lstStyle/>
          <a:p>
            <a:r>
              <a:rPr lang="en-US" dirty="0"/>
              <a:t>Lets Update the class diagram!</a:t>
            </a:r>
          </a:p>
        </p:txBody>
      </p:sp>
      <p:pic>
        <p:nvPicPr>
          <p:cNvPr id="5" name="Picture 4">
            <a:extLst>
              <a:ext uri="{FF2B5EF4-FFF2-40B4-BE49-F238E27FC236}">
                <a16:creationId xmlns:a16="http://schemas.microsoft.com/office/drawing/2014/main" id="{32BD53E0-E43F-7CFA-5100-EE0D95E24A34}"/>
              </a:ext>
            </a:extLst>
          </p:cNvPr>
          <p:cNvPicPr>
            <a:picLocks noChangeAspect="1"/>
          </p:cNvPicPr>
          <p:nvPr/>
        </p:nvPicPr>
        <p:blipFill>
          <a:blip r:embed="rId2"/>
          <a:stretch>
            <a:fillRect/>
          </a:stretch>
        </p:blipFill>
        <p:spPr>
          <a:xfrm>
            <a:off x="4465177" y="2688457"/>
            <a:ext cx="3261643" cy="3055885"/>
          </a:xfrm>
          <a:prstGeom prst="rect">
            <a:avLst/>
          </a:prstGeom>
        </p:spPr>
      </p:pic>
    </p:spTree>
    <p:extLst>
      <p:ext uri="{BB962C8B-B14F-4D97-AF65-F5344CB8AC3E}">
        <p14:creationId xmlns:p14="http://schemas.microsoft.com/office/powerpoint/2010/main" val="430892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0384DE-E4BD-DB62-6B21-5503C6760B5A}"/>
              </a:ext>
            </a:extLst>
          </p:cNvPr>
          <p:cNvSpPr>
            <a:spLocks noGrp="1"/>
          </p:cNvSpPr>
          <p:nvPr>
            <p:ph type="title"/>
          </p:nvPr>
        </p:nvSpPr>
        <p:spPr/>
        <p:txBody>
          <a:bodyPr>
            <a:normAutofit/>
          </a:bodyPr>
          <a:lstStyle/>
          <a:p>
            <a:r>
              <a:rPr lang="en-US"/>
              <a:t>Adding the type for </a:t>
            </a:r>
            <a:r>
              <a:rPr lang="en-US" dirty="0"/>
              <a:t>each attribute</a:t>
            </a:r>
          </a:p>
        </p:txBody>
      </p:sp>
      <p:sp>
        <p:nvSpPr>
          <p:cNvPr id="5" name="Content Placeholder 4">
            <a:extLst>
              <a:ext uri="{FF2B5EF4-FFF2-40B4-BE49-F238E27FC236}">
                <a16:creationId xmlns:a16="http://schemas.microsoft.com/office/drawing/2014/main" id="{7EE05AC6-2794-4E18-87AC-A95966B7253E}"/>
              </a:ext>
            </a:extLst>
          </p:cNvPr>
          <p:cNvSpPr>
            <a:spLocks noGrp="1"/>
          </p:cNvSpPr>
          <p:nvPr>
            <p:ph sz="half" idx="1"/>
          </p:nvPr>
        </p:nvSpPr>
        <p:spPr/>
        <p:txBody>
          <a:bodyPr/>
          <a:lstStyle/>
          <a:p>
            <a:r>
              <a:rPr lang="en-US" sz="1800" b="0" i="0" u="none" strike="noStrike" baseline="0" dirty="0">
                <a:solidFill>
                  <a:srgbClr val="000000"/>
                </a:solidFill>
                <a:latin typeface="Book Antiqua" panose="02040602050305030304" pitchFamily="18" charset="0"/>
              </a:rPr>
              <a:t>Attribute types are often primitives that are standard to most programming languages, such as integer, floating-point number, string, byte, or Boolean. However, they can also represent data structures such as lists, trees, or graphs, or most notably, </a:t>
            </a:r>
            <a:r>
              <a:rPr lang="en-US" sz="1800" b="1" i="0" u="none" strike="noStrike" baseline="0" dirty="0">
                <a:solidFill>
                  <a:srgbClr val="000000"/>
                </a:solidFill>
                <a:latin typeface="Book Antiqua" panose="02040602050305030304" pitchFamily="18" charset="0"/>
              </a:rPr>
              <a:t>other classes</a:t>
            </a:r>
            <a:r>
              <a:rPr lang="en-US" sz="1800" b="0" i="0" u="none" strike="noStrike" baseline="0" dirty="0">
                <a:solidFill>
                  <a:srgbClr val="000000"/>
                </a:solidFill>
                <a:latin typeface="Book Antiqua" panose="02040602050305030304" pitchFamily="18" charset="0"/>
              </a:rPr>
              <a:t>. </a:t>
            </a:r>
            <a:endParaRPr lang="en-US" dirty="0"/>
          </a:p>
        </p:txBody>
      </p:sp>
      <p:pic>
        <p:nvPicPr>
          <p:cNvPr id="8" name="Content Placeholder 7">
            <a:extLst>
              <a:ext uri="{FF2B5EF4-FFF2-40B4-BE49-F238E27FC236}">
                <a16:creationId xmlns:a16="http://schemas.microsoft.com/office/drawing/2014/main" id="{84AD59CE-6993-49B5-DCE3-8A546DA1A46F}"/>
              </a:ext>
            </a:extLst>
          </p:cNvPr>
          <p:cNvPicPr>
            <a:picLocks noGrp="1" noChangeAspect="1"/>
          </p:cNvPicPr>
          <p:nvPr>
            <p:ph sz="half" idx="2"/>
          </p:nvPr>
        </p:nvPicPr>
        <p:blipFill>
          <a:blip r:embed="rId2"/>
          <a:stretch>
            <a:fillRect/>
          </a:stretch>
        </p:blipFill>
        <p:spPr>
          <a:xfrm>
            <a:off x="6315517" y="2592406"/>
            <a:ext cx="4450466" cy="3246401"/>
          </a:xfrm>
        </p:spPr>
      </p:pic>
    </p:spTree>
    <p:extLst>
      <p:ext uri="{BB962C8B-B14F-4D97-AF65-F5344CB8AC3E}">
        <p14:creationId xmlns:p14="http://schemas.microsoft.com/office/powerpoint/2010/main" val="1620159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45418A-1756-9538-6877-F1B271DB4326}"/>
              </a:ext>
            </a:extLst>
          </p:cNvPr>
          <p:cNvSpPr>
            <a:spLocks noGrp="1"/>
          </p:cNvSpPr>
          <p:nvPr>
            <p:ph type="title"/>
          </p:nvPr>
        </p:nvSpPr>
        <p:spPr/>
        <p:txBody>
          <a:bodyPr/>
          <a:lstStyle/>
          <a:p>
            <a:r>
              <a:rPr lang="en-US" dirty="0"/>
              <a:t>Behaviors &amp; methods</a:t>
            </a:r>
          </a:p>
        </p:txBody>
      </p:sp>
      <p:sp>
        <p:nvSpPr>
          <p:cNvPr id="6" name="Content Placeholder 5">
            <a:extLst>
              <a:ext uri="{FF2B5EF4-FFF2-40B4-BE49-F238E27FC236}">
                <a16:creationId xmlns:a16="http://schemas.microsoft.com/office/drawing/2014/main" id="{223ED2B1-AD1D-9785-2640-7973B7B7889E}"/>
              </a:ext>
            </a:extLst>
          </p:cNvPr>
          <p:cNvSpPr>
            <a:spLocks noGrp="1"/>
          </p:cNvSpPr>
          <p:nvPr>
            <p:ph idx="1"/>
          </p:nvPr>
        </p:nvSpPr>
        <p:spPr/>
        <p:txBody>
          <a:bodyPr>
            <a:normAutofit fontScale="92500" lnSpcReduction="20000"/>
          </a:bodyPr>
          <a:lstStyle/>
          <a:p>
            <a:r>
              <a:rPr lang="en-US" sz="1800" b="0" i="0" u="none" strike="noStrike" baseline="0" dirty="0">
                <a:solidFill>
                  <a:srgbClr val="000000"/>
                </a:solidFill>
                <a:latin typeface="Book Antiqua" panose="02040602050305030304" pitchFamily="18" charset="0"/>
              </a:rPr>
              <a:t>Behaviors are actions that can occur on an object. The behaviors that can be performed on a specific class of objects are called </a:t>
            </a:r>
            <a:r>
              <a:rPr lang="en-US" sz="1800" b="1" i="0" u="none" strike="noStrike" baseline="0" dirty="0">
                <a:solidFill>
                  <a:srgbClr val="000000"/>
                </a:solidFill>
                <a:latin typeface="Book Antiqua" panose="02040602050305030304" pitchFamily="18" charset="0"/>
              </a:rPr>
              <a:t>methods</a:t>
            </a:r>
            <a:r>
              <a:rPr lang="en-US" sz="1800" b="0" i="0" u="none" strike="noStrike" baseline="0" dirty="0">
                <a:solidFill>
                  <a:srgbClr val="000000"/>
                </a:solidFill>
                <a:latin typeface="Book Antiqua" panose="02040602050305030304" pitchFamily="18" charset="0"/>
              </a:rPr>
              <a:t>. </a:t>
            </a:r>
          </a:p>
          <a:p>
            <a:r>
              <a:rPr lang="en-US" sz="1800" b="0" i="0" u="none" strike="noStrike" baseline="0" dirty="0">
                <a:solidFill>
                  <a:srgbClr val="000000"/>
                </a:solidFill>
                <a:latin typeface="Book Antiqua" panose="02040602050305030304" pitchFamily="18" charset="0"/>
              </a:rPr>
              <a:t>At the programming level, methods are like functions in structured programming, but they magically have access to all the data associated with this object. Like functions, methods can also accept </a:t>
            </a:r>
            <a:r>
              <a:rPr lang="en-US" sz="1800" b="1" i="0" u="none" strike="noStrike" baseline="0" dirty="0">
                <a:solidFill>
                  <a:srgbClr val="000000"/>
                </a:solidFill>
                <a:latin typeface="Book Antiqua" panose="02040602050305030304" pitchFamily="18" charset="0"/>
              </a:rPr>
              <a:t>parameters </a:t>
            </a:r>
            <a:r>
              <a:rPr lang="en-US" sz="1800" b="0" i="0" u="none" strike="noStrike" baseline="0" dirty="0">
                <a:solidFill>
                  <a:srgbClr val="000000"/>
                </a:solidFill>
                <a:latin typeface="Book Antiqua" panose="02040602050305030304" pitchFamily="18" charset="0"/>
              </a:rPr>
              <a:t>and return </a:t>
            </a:r>
            <a:r>
              <a:rPr lang="en-US" sz="1800" b="1" i="0" u="none" strike="noStrike" baseline="0" dirty="0">
                <a:solidFill>
                  <a:srgbClr val="000000"/>
                </a:solidFill>
                <a:latin typeface="Book Antiqua" panose="02040602050305030304" pitchFamily="18" charset="0"/>
              </a:rPr>
              <a:t>values</a:t>
            </a:r>
            <a:r>
              <a:rPr lang="en-US" sz="1800" b="0" i="0" u="none" strike="noStrike" baseline="0" dirty="0">
                <a:solidFill>
                  <a:srgbClr val="000000"/>
                </a:solidFill>
                <a:latin typeface="Book Antiqua" panose="02040602050305030304" pitchFamily="18" charset="0"/>
              </a:rPr>
              <a:t>. </a:t>
            </a:r>
          </a:p>
          <a:p>
            <a:r>
              <a:rPr lang="en-US" sz="1800" b="0" i="0" u="none" strike="noStrike" baseline="0" dirty="0">
                <a:solidFill>
                  <a:srgbClr val="000000"/>
                </a:solidFill>
                <a:latin typeface="Book Antiqua" panose="02040602050305030304" pitchFamily="18" charset="0"/>
              </a:rPr>
              <a:t>Let’s go back to our fruit farm example:</a:t>
            </a:r>
          </a:p>
          <a:p>
            <a:pPr lvl="1"/>
            <a:r>
              <a:rPr lang="en-US" sz="1400" b="0" i="0" u="none" strike="noStrike" baseline="0" dirty="0">
                <a:solidFill>
                  <a:srgbClr val="000000"/>
                </a:solidFill>
                <a:latin typeface="Book Antiqua" panose="02040602050305030304" pitchFamily="18" charset="0"/>
              </a:rPr>
              <a:t>One action that can be associated with oranges is the </a:t>
            </a:r>
            <a:r>
              <a:rPr lang="en-US" sz="1400" b="1" i="0" u="none" strike="noStrike" baseline="0" dirty="0">
                <a:solidFill>
                  <a:srgbClr val="000000"/>
                </a:solidFill>
                <a:latin typeface="Book Antiqua" panose="02040602050305030304" pitchFamily="18" charset="0"/>
              </a:rPr>
              <a:t>pick </a:t>
            </a:r>
            <a:r>
              <a:rPr lang="en-US" sz="1400" b="0" i="0" u="none" strike="noStrike" baseline="0" dirty="0">
                <a:solidFill>
                  <a:srgbClr val="000000"/>
                </a:solidFill>
                <a:latin typeface="Book Antiqua" panose="02040602050305030304" pitchFamily="18" charset="0"/>
              </a:rPr>
              <a:t>action.</a:t>
            </a:r>
            <a:r>
              <a:rPr lang="en-US" sz="1400" b="1" dirty="0">
                <a:solidFill>
                  <a:srgbClr val="000000"/>
                </a:solidFill>
                <a:latin typeface="Book Antiqua" panose="02040602050305030304" pitchFamily="18" charset="0"/>
              </a:rPr>
              <a:t> P</a:t>
            </a:r>
            <a:r>
              <a:rPr lang="en-US" sz="1400" b="1" i="0" u="none" strike="noStrike" baseline="0" dirty="0">
                <a:solidFill>
                  <a:srgbClr val="000000"/>
                </a:solidFill>
                <a:latin typeface="Book Antiqua" panose="02040602050305030304" pitchFamily="18" charset="0"/>
              </a:rPr>
              <a:t>ick </a:t>
            </a:r>
            <a:r>
              <a:rPr lang="en-US" sz="1400" b="0" i="0" u="none" strike="noStrike" baseline="0" dirty="0">
                <a:solidFill>
                  <a:srgbClr val="000000"/>
                </a:solidFill>
                <a:latin typeface="Book Antiqua" panose="02040602050305030304" pitchFamily="18" charset="0"/>
              </a:rPr>
              <a:t>would place the orange in a basket by updating the </a:t>
            </a:r>
            <a:r>
              <a:rPr lang="en-US" sz="1400" b="1" i="0" u="none" strike="noStrike" baseline="0" dirty="0">
                <a:solidFill>
                  <a:srgbClr val="000000"/>
                </a:solidFill>
                <a:latin typeface="Book Antiqua" panose="02040602050305030304" pitchFamily="18" charset="0"/>
              </a:rPr>
              <a:t>basket </a:t>
            </a:r>
            <a:r>
              <a:rPr lang="en-US" sz="1400" b="0" i="0" u="none" strike="noStrike" baseline="0" dirty="0">
                <a:solidFill>
                  <a:srgbClr val="000000"/>
                </a:solidFill>
                <a:latin typeface="Book Antiqua" panose="02040602050305030304" pitchFamily="18" charset="0"/>
              </a:rPr>
              <a:t>attribute of the orange, and by adding the orange to the </a:t>
            </a:r>
            <a:r>
              <a:rPr lang="en-US" sz="1400" b="1" i="0" u="none" strike="noStrike" baseline="0" dirty="0">
                <a:solidFill>
                  <a:srgbClr val="000000"/>
                </a:solidFill>
                <a:latin typeface="Book Antiqua" panose="02040602050305030304" pitchFamily="18" charset="0"/>
              </a:rPr>
              <a:t>oranges </a:t>
            </a:r>
            <a:r>
              <a:rPr lang="en-US" sz="1400" b="0" i="0" u="none" strike="noStrike" baseline="0" dirty="0">
                <a:solidFill>
                  <a:srgbClr val="000000"/>
                </a:solidFill>
                <a:latin typeface="Book Antiqua" panose="02040602050305030304" pitchFamily="18" charset="0"/>
              </a:rPr>
              <a:t>list on the </a:t>
            </a:r>
            <a:r>
              <a:rPr lang="en-US" sz="1400" b="1" i="0" u="none" strike="noStrike" baseline="0" dirty="0">
                <a:solidFill>
                  <a:srgbClr val="000000"/>
                </a:solidFill>
                <a:latin typeface="Book Antiqua" panose="02040602050305030304" pitchFamily="18" charset="0"/>
              </a:rPr>
              <a:t>Basket</a:t>
            </a:r>
            <a:r>
              <a:rPr lang="en-US" sz="1400" b="0" i="0" u="none" strike="noStrike" baseline="0" dirty="0">
                <a:solidFill>
                  <a:srgbClr val="000000"/>
                </a:solidFill>
                <a:latin typeface="Book Antiqua" panose="02040602050305030304" pitchFamily="18" charset="0"/>
              </a:rPr>
              <a:t>. </a:t>
            </a:r>
          </a:p>
          <a:p>
            <a:pPr lvl="1"/>
            <a:r>
              <a:rPr lang="en-US" sz="1400" b="0" i="0" u="none" strike="noStrike" baseline="0" dirty="0">
                <a:solidFill>
                  <a:srgbClr val="000000"/>
                </a:solidFill>
                <a:latin typeface="Book Antiqua" panose="02040602050305030304" pitchFamily="18" charset="0"/>
              </a:rPr>
              <a:t>So, </a:t>
            </a:r>
            <a:r>
              <a:rPr lang="en-US" sz="1400" b="1" i="0" u="none" strike="noStrike" baseline="0" dirty="0">
                <a:solidFill>
                  <a:srgbClr val="000000"/>
                </a:solidFill>
                <a:latin typeface="Book Antiqua" panose="02040602050305030304" pitchFamily="18" charset="0"/>
              </a:rPr>
              <a:t>pick </a:t>
            </a:r>
            <a:r>
              <a:rPr lang="en-US" sz="1400" b="0" i="0" u="none" strike="noStrike" baseline="0" dirty="0">
                <a:solidFill>
                  <a:srgbClr val="000000"/>
                </a:solidFill>
                <a:latin typeface="Book Antiqua" panose="02040602050305030304" pitchFamily="18" charset="0"/>
              </a:rPr>
              <a:t>needs to know what basket it is dealing with. We do this by giving the </a:t>
            </a:r>
            <a:r>
              <a:rPr lang="en-US" sz="1400" b="1" i="0" u="none" strike="noStrike" baseline="0" dirty="0">
                <a:solidFill>
                  <a:srgbClr val="000000"/>
                </a:solidFill>
                <a:latin typeface="Book Antiqua" panose="02040602050305030304" pitchFamily="18" charset="0"/>
              </a:rPr>
              <a:t>pick </a:t>
            </a:r>
            <a:r>
              <a:rPr lang="en-US" sz="1400" b="0" i="0" u="none" strike="noStrike" baseline="0" dirty="0">
                <a:solidFill>
                  <a:srgbClr val="000000"/>
                </a:solidFill>
                <a:latin typeface="Book Antiqua" panose="02040602050305030304" pitchFamily="18" charset="0"/>
              </a:rPr>
              <a:t>method a </a:t>
            </a:r>
            <a:r>
              <a:rPr lang="en-US" sz="1400" b="1" i="0" u="none" strike="noStrike" baseline="0" dirty="0">
                <a:solidFill>
                  <a:srgbClr val="000000"/>
                </a:solidFill>
                <a:latin typeface="Book Antiqua" panose="02040602050305030304" pitchFamily="18" charset="0"/>
              </a:rPr>
              <a:t>basket </a:t>
            </a:r>
            <a:r>
              <a:rPr lang="en-US" sz="1400" b="0" i="0" u="none" strike="noStrike" baseline="0" dirty="0">
                <a:solidFill>
                  <a:srgbClr val="000000"/>
                </a:solidFill>
                <a:latin typeface="Book Antiqua" panose="02040602050305030304" pitchFamily="18" charset="0"/>
              </a:rPr>
              <a:t>parameter.</a:t>
            </a:r>
          </a:p>
          <a:p>
            <a:pPr lvl="1"/>
            <a:r>
              <a:rPr lang="en-US" sz="1400" dirty="0">
                <a:solidFill>
                  <a:srgbClr val="000000"/>
                </a:solidFill>
                <a:latin typeface="Book Antiqua" panose="02040602050305030304" pitchFamily="18" charset="0"/>
              </a:rPr>
              <a:t>W</a:t>
            </a:r>
            <a:r>
              <a:rPr lang="en-US" sz="1400" b="0" i="0" u="none" strike="noStrike" baseline="0" dirty="0">
                <a:solidFill>
                  <a:srgbClr val="000000"/>
                </a:solidFill>
                <a:latin typeface="Book Antiqua" panose="02040602050305030304" pitchFamily="18" charset="0"/>
              </a:rPr>
              <a:t>e can add a </a:t>
            </a:r>
            <a:r>
              <a:rPr lang="en-US" sz="1400" b="1" i="0" u="none" strike="noStrike" baseline="0" dirty="0">
                <a:solidFill>
                  <a:srgbClr val="000000"/>
                </a:solidFill>
                <a:latin typeface="Book Antiqua" panose="02040602050305030304" pitchFamily="18" charset="0"/>
              </a:rPr>
              <a:t>squeeze </a:t>
            </a:r>
            <a:r>
              <a:rPr lang="en-US" sz="1400" b="0" i="0" u="none" strike="noStrike" baseline="0" dirty="0">
                <a:solidFill>
                  <a:srgbClr val="000000"/>
                </a:solidFill>
                <a:latin typeface="Book Antiqua" panose="02040602050305030304" pitchFamily="18" charset="0"/>
              </a:rPr>
              <a:t>method to </a:t>
            </a:r>
            <a:r>
              <a:rPr lang="en-US" sz="1400" b="1" i="0" u="none" strike="noStrike" baseline="0" dirty="0">
                <a:solidFill>
                  <a:srgbClr val="000000"/>
                </a:solidFill>
                <a:latin typeface="Book Antiqua" panose="02040602050305030304" pitchFamily="18" charset="0"/>
              </a:rPr>
              <a:t>Orange</a:t>
            </a:r>
            <a:r>
              <a:rPr lang="en-US" sz="1400" b="0" i="0" u="none" strike="noStrike" baseline="0" dirty="0">
                <a:solidFill>
                  <a:srgbClr val="000000"/>
                </a:solidFill>
                <a:latin typeface="Book Antiqua" panose="02040602050305030304" pitchFamily="18" charset="0"/>
              </a:rPr>
              <a:t>. When squeezed, </a:t>
            </a:r>
            <a:r>
              <a:rPr lang="en-US" sz="1400" b="1" i="0" u="none" strike="noStrike" baseline="0" dirty="0">
                <a:solidFill>
                  <a:srgbClr val="000000"/>
                </a:solidFill>
                <a:latin typeface="Book Antiqua" panose="02040602050305030304" pitchFamily="18" charset="0"/>
              </a:rPr>
              <a:t>squeeze </a:t>
            </a:r>
            <a:r>
              <a:rPr lang="en-US" sz="1400" b="0" i="0" u="none" strike="noStrike" baseline="0" dirty="0">
                <a:solidFill>
                  <a:srgbClr val="000000"/>
                </a:solidFill>
                <a:latin typeface="Book Antiqua" panose="02040602050305030304" pitchFamily="18" charset="0"/>
              </a:rPr>
              <a:t>might return the amount of juice retrieved, while also removing the </a:t>
            </a:r>
            <a:r>
              <a:rPr lang="en-US" sz="1400" b="1" i="0" u="none" strike="noStrike" baseline="0" dirty="0">
                <a:solidFill>
                  <a:srgbClr val="000000"/>
                </a:solidFill>
                <a:latin typeface="Book Antiqua" panose="02040602050305030304" pitchFamily="18" charset="0"/>
              </a:rPr>
              <a:t>Orange </a:t>
            </a:r>
            <a:r>
              <a:rPr lang="en-US" sz="1400" b="0" i="0" u="none" strike="noStrike" baseline="0" dirty="0">
                <a:solidFill>
                  <a:srgbClr val="000000"/>
                </a:solidFill>
                <a:latin typeface="Book Antiqua" panose="02040602050305030304" pitchFamily="18" charset="0"/>
              </a:rPr>
              <a:t>from the </a:t>
            </a:r>
            <a:r>
              <a:rPr lang="en-US" sz="1400" b="1" i="0" u="none" strike="noStrike" baseline="0" dirty="0">
                <a:solidFill>
                  <a:srgbClr val="000000"/>
                </a:solidFill>
                <a:latin typeface="Book Antiqua" panose="02040602050305030304" pitchFamily="18" charset="0"/>
              </a:rPr>
              <a:t>basket </a:t>
            </a:r>
            <a:r>
              <a:rPr lang="en-US" sz="1400" b="0" i="0" u="none" strike="noStrike" baseline="0" dirty="0">
                <a:solidFill>
                  <a:srgbClr val="000000"/>
                </a:solidFill>
                <a:latin typeface="Book Antiqua" panose="02040602050305030304" pitchFamily="18" charset="0"/>
              </a:rPr>
              <a:t>it was in. </a:t>
            </a:r>
          </a:p>
          <a:p>
            <a:pPr lvl="1"/>
            <a:r>
              <a:rPr lang="en-US" sz="1300" b="1" i="0" u="none" strike="noStrike" baseline="0" dirty="0">
                <a:solidFill>
                  <a:srgbClr val="000000"/>
                </a:solidFill>
                <a:latin typeface="Book Antiqua" panose="02040602050305030304" pitchFamily="18" charset="0"/>
              </a:rPr>
              <a:t>Basket </a:t>
            </a:r>
            <a:r>
              <a:rPr lang="en-US" sz="1300" b="0" i="0" u="none" strike="noStrike" baseline="0" dirty="0">
                <a:solidFill>
                  <a:srgbClr val="000000"/>
                </a:solidFill>
                <a:latin typeface="Book Antiqua" panose="02040602050305030304" pitchFamily="18" charset="0"/>
              </a:rPr>
              <a:t>can have a </a:t>
            </a:r>
            <a:r>
              <a:rPr lang="en-US" sz="1300" b="1" i="0" u="none" strike="noStrike" baseline="0" dirty="0">
                <a:solidFill>
                  <a:srgbClr val="000000"/>
                </a:solidFill>
                <a:latin typeface="Book Antiqua" panose="02040602050305030304" pitchFamily="18" charset="0"/>
              </a:rPr>
              <a:t>sell </a:t>
            </a:r>
            <a:r>
              <a:rPr lang="en-US" sz="1300" b="0" i="0" u="none" strike="noStrike" baseline="0" dirty="0">
                <a:solidFill>
                  <a:srgbClr val="000000"/>
                </a:solidFill>
                <a:latin typeface="Book Antiqua" panose="02040602050305030304" pitchFamily="18" charset="0"/>
              </a:rPr>
              <a:t>action. When a basket is sold, our inventory system might update some data on as-yet unspecified objects for accounting and profit calculations. Alternatively, our basket of oranges might go bad before we can sell them, so we add a </a:t>
            </a:r>
            <a:r>
              <a:rPr lang="en-US" sz="1300" b="1" i="0" u="none" strike="noStrike" baseline="0" dirty="0">
                <a:solidFill>
                  <a:srgbClr val="000000"/>
                </a:solidFill>
                <a:latin typeface="Book Antiqua" panose="02040602050305030304" pitchFamily="18" charset="0"/>
              </a:rPr>
              <a:t>discard </a:t>
            </a:r>
            <a:r>
              <a:rPr lang="en-US" sz="1300" b="0" i="0" u="none" strike="noStrike" baseline="0" dirty="0">
                <a:solidFill>
                  <a:srgbClr val="000000"/>
                </a:solidFill>
                <a:latin typeface="Book Antiqua" panose="02040602050305030304" pitchFamily="18" charset="0"/>
              </a:rPr>
              <a:t>method. </a:t>
            </a:r>
            <a:endParaRPr lang="en-US" dirty="0"/>
          </a:p>
        </p:txBody>
      </p:sp>
    </p:spTree>
    <p:extLst>
      <p:ext uri="{BB962C8B-B14F-4D97-AF65-F5344CB8AC3E}">
        <p14:creationId xmlns:p14="http://schemas.microsoft.com/office/powerpoint/2010/main" val="3328536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ED03C-57A0-1DAC-5CAE-BA273C337EB8}"/>
              </a:ext>
            </a:extLst>
          </p:cNvPr>
          <p:cNvSpPr>
            <a:spLocks noGrp="1"/>
          </p:cNvSpPr>
          <p:nvPr>
            <p:ph type="title"/>
          </p:nvPr>
        </p:nvSpPr>
        <p:spPr/>
        <p:txBody>
          <a:bodyPr>
            <a:normAutofit fontScale="90000"/>
          </a:bodyPr>
          <a:lstStyle/>
          <a:p>
            <a:r>
              <a:rPr lang="en-US" sz="4400" b="0" i="0" u="none" strike="noStrike" baseline="0" dirty="0">
                <a:solidFill>
                  <a:srgbClr val="000000"/>
                </a:solidFill>
                <a:latin typeface="Book Antiqua" panose="02040602050305030304" pitchFamily="18" charset="0"/>
              </a:rPr>
              <a:t>Let's add these methods to our diagram</a:t>
            </a:r>
            <a:endParaRPr lang="en-US" dirty="0"/>
          </a:p>
        </p:txBody>
      </p:sp>
      <p:pic>
        <p:nvPicPr>
          <p:cNvPr id="5" name="Picture 4">
            <a:extLst>
              <a:ext uri="{FF2B5EF4-FFF2-40B4-BE49-F238E27FC236}">
                <a16:creationId xmlns:a16="http://schemas.microsoft.com/office/drawing/2014/main" id="{517CE762-01D5-1103-066D-D92B3E97058F}"/>
              </a:ext>
            </a:extLst>
          </p:cNvPr>
          <p:cNvPicPr>
            <a:picLocks noChangeAspect="1"/>
          </p:cNvPicPr>
          <p:nvPr/>
        </p:nvPicPr>
        <p:blipFill>
          <a:blip r:embed="rId2"/>
          <a:stretch>
            <a:fillRect/>
          </a:stretch>
        </p:blipFill>
        <p:spPr>
          <a:xfrm>
            <a:off x="3005822" y="3091254"/>
            <a:ext cx="6180356" cy="2255715"/>
          </a:xfrm>
          <a:prstGeom prst="rect">
            <a:avLst/>
          </a:prstGeom>
        </p:spPr>
      </p:pic>
    </p:spTree>
    <p:extLst>
      <p:ext uri="{BB962C8B-B14F-4D97-AF65-F5344CB8AC3E}">
        <p14:creationId xmlns:p14="http://schemas.microsoft.com/office/powerpoint/2010/main" val="1426415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C231B-8050-02FD-961B-F0D5F52614E8}"/>
              </a:ext>
            </a:extLst>
          </p:cNvPr>
          <p:cNvSpPr>
            <a:spLocks noGrp="1"/>
          </p:cNvSpPr>
          <p:nvPr>
            <p:ph type="title"/>
          </p:nvPr>
        </p:nvSpPr>
        <p:spPr/>
        <p:txBody>
          <a:bodyPr/>
          <a:lstStyle/>
          <a:p>
            <a:r>
              <a:rPr lang="en-US" dirty="0"/>
              <a:t>Creating Python classes</a:t>
            </a:r>
          </a:p>
        </p:txBody>
      </p:sp>
      <p:sp>
        <p:nvSpPr>
          <p:cNvPr id="3" name="Content Placeholder 2">
            <a:extLst>
              <a:ext uri="{FF2B5EF4-FFF2-40B4-BE49-F238E27FC236}">
                <a16:creationId xmlns:a16="http://schemas.microsoft.com/office/drawing/2014/main" id="{9717B439-64CB-9849-014D-EC48070AFFD3}"/>
              </a:ext>
            </a:extLst>
          </p:cNvPr>
          <p:cNvSpPr>
            <a:spLocks noGrp="1"/>
          </p:cNvSpPr>
          <p:nvPr>
            <p:ph idx="1"/>
          </p:nvPr>
        </p:nvSpPr>
        <p:spPr/>
        <p:txBody>
          <a:bodyPr/>
          <a:lstStyle/>
          <a:p>
            <a:pPr marL="342900" indent="-342900">
              <a:buFont typeface="+mj-lt"/>
              <a:buAutoNum type="arabicPeriod"/>
            </a:pPr>
            <a:r>
              <a:rPr lang="en-US" sz="1800" b="1" i="0" u="none" strike="noStrike" baseline="0" dirty="0">
                <a:solidFill>
                  <a:srgbClr val="000000"/>
                </a:solidFill>
                <a:latin typeface="Courier Std"/>
              </a:rPr>
              <a:t>Define class</a:t>
            </a:r>
          </a:p>
          <a:p>
            <a:pPr marL="457200" lvl="1" indent="0">
              <a:buNone/>
            </a:pPr>
            <a:r>
              <a:rPr lang="en-US" sz="1400" b="1" i="0" u="none" strike="noStrike" baseline="0" dirty="0">
                <a:solidFill>
                  <a:srgbClr val="000000"/>
                </a:solidFill>
                <a:latin typeface="Courier Std"/>
              </a:rPr>
              <a:t>class</a:t>
            </a:r>
            <a:r>
              <a:rPr lang="en-US" sz="1400" b="0" i="0" u="none" strike="noStrike" baseline="0" dirty="0">
                <a:solidFill>
                  <a:srgbClr val="000000"/>
                </a:solidFill>
                <a:latin typeface="Courier Std"/>
              </a:rPr>
              <a:t> </a:t>
            </a:r>
            <a:r>
              <a:rPr lang="en-US" sz="1400" b="0" i="0" u="none" strike="noStrike" baseline="0" dirty="0" err="1">
                <a:solidFill>
                  <a:srgbClr val="000000"/>
                </a:solidFill>
                <a:latin typeface="Courier Std"/>
              </a:rPr>
              <a:t>MyFirstClass</a:t>
            </a:r>
            <a:r>
              <a:rPr lang="en-US" sz="1400" b="1" i="0" u="none" strike="noStrike" baseline="0" dirty="0">
                <a:solidFill>
                  <a:srgbClr val="000000"/>
                </a:solidFill>
                <a:latin typeface="Courier Std"/>
              </a:rPr>
              <a:t>:</a:t>
            </a:r>
            <a:r>
              <a:rPr lang="en-US" sz="1400" b="0" i="0" u="none" strike="noStrike" baseline="0" dirty="0">
                <a:solidFill>
                  <a:srgbClr val="000000"/>
                </a:solidFill>
                <a:latin typeface="Courier Std"/>
              </a:rPr>
              <a:t> </a:t>
            </a:r>
          </a:p>
          <a:p>
            <a:pPr marL="914400" lvl="2" indent="0">
              <a:buNone/>
            </a:pPr>
            <a:r>
              <a:rPr lang="en-US" sz="1600" dirty="0">
                <a:solidFill>
                  <a:srgbClr val="000000"/>
                </a:solidFill>
                <a:latin typeface="Courier Std"/>
              </a:rPr>
              <a:t>p</a:t>
            </a:r>
            <a:r>
              <a:rPr lang="en-US" sz="1600" b="0" i="0" u="none" strike="noStrike" baseline="0" dirty="0">
                <a:solidFill>
                  <a:srgbClr val="000000"/>
                </a:solidFill>
                <a:latin typeface="Courier Std"/>
              </a:rPr>
              <a:t>ass</a:t>
            </a:r>
          </a:p>
          <a:p>
            <a:pPr marL="342900" indent="-342900">
              <a:buFont typeface="+mj-lt"/>
              <a:buAutoNum type="arabicPeriod" startAt="2"/>
            </a:pPr>
            <a:r>
              <a:rPr lang="en-US" sz="1800" b="1" dirty="0">
                <a:solidFill>
                  <a:srgbClr val="000000"/>
                </a:solidFill>
                <a:latin typeface="Courier Std"/>
              </a:rPr>
              <a:t>Instantiate objects of that class</a:t>
            </a:r>
          </a:p>
          <a:p>
            <a:pPr marL="0" indent="0">
              <a:buNone/>
            </a:pPr>
            <a:r>
              <a:rPr lang="en-US" sz="1800" b="1" dirty="0">
                <a:solidFill>
                  <a:srgbClr val="000000"/>
                </a:solidFill>
                <a:latin typeface="Courier Std"/>
              </a:rPr>
              <a:t>	</a:t>
            </a:r>
            <a:r>
              <a:rPr lang="en-US" sz="1800" dirty="0">
                <a:solidFill>
                  <a:srgbClr val="000000"/>
                </a:solidFill>
                <a:latin typeface="Courier Std"/>
              </a:rPr>
              <a:t>a = </a:t>
            </a:r>
            <a:r>
              <a:rPr lang="en-US" sz="1800" dirty="0" err="1">
                <a:solidFill>
                  <a:srgbClr val="000000"/>
                </a:solidFill>
                <a:latin typeface="Courier Std"/>
              </a:rPr>
              <a:t>MyFirstClass</a:t>
            </a:r>
            <a:r>
              <a:rPr lang="en-US" sz="1800" dirty="0">
                <a:solidFill>
                  <a:srgbClr val="000000"/>
                </a:solidFill>
                <a:latin typeface="Courier Std"/>
              </a:rPr>
              <a:t>()</a:t>
            </a:r>
          </a:p>
          <a:p>
            <a:pPr marL="0" indent="0">
              <a:buNone/>
            </a:pPr>
            <a:r>
              <a:rPr lang="en-US" sz="1800" dirty="0">
                <a:solidFill>
                  <a:srgbClr val="000000"/>
                </a:solidFill>
                <a:latin typeface="Courier Std"/>
              </a:rPr>
              <a:t>	b = </a:t>
            </a:r>
            <a:r>
              <a:rPr lang="en-US" sz="1800" dirty="0" err="1">
                <a:solidFill>
                  <a:srgbClr val="000000"/>
                </a:solidFill>
                <a:latin typeface="Courier Std"/>
              </a:rPr>
              <a:t>MyFirstClass</a:t>
            </a:r>
            <a:r>
              <a:rPr lang="en-US" sz="1800" dirty="0">
                <a:solidFill>
                  <a:srgbClr val="000000"/>
                </a:solidFill>
                <a:latin typeface="Courier Std"/>
              </a:rPr>
              <a:t>()</a:t>
            </a:r>
          </a:p>
          <a:p>
            <a:pPr marL="0" indent="0">
              <a:buNone/>
            </a:pPr>
            <a:r>
              <a:rPr lang="en-US" sz="1800" b="0" i="0" u="none" strike="noStrike" baseline="0" dirty="0">
                <a:solidFill>
                  <a:srgbClr val="000000"/>
                </a:solidFill>
                <a:latin typeface="Book Antiqua" panose="02040602050305030304" pitchFamily="18" charset="0"/>
              </a:rPr>
              <a:t>It looks much like a normal function call, but Python knows we're "calling" a class and not a function, so it understands that its job is to create a new object.</a:t>
            </a:r>
            <a:endParaRPr lang="en-US" sz="1800" dirty="0">
              <a:solidFill>
                <a:srgbClr val="000000"/>
              </a:solidFill>
              <a:latin typeface="Courier Std"/>
            </a:endParaRPr>
          </a:p>
          <a:p>
            <a:pPr marL="342900" indent="-342900">
              <a:buFont typeface="+mj-lt"/>
              <a:buAutoNum type="arabicPeriod" startAt="2"/>
            </a:pPr>
            <a:endParaRPr lang="en-US" sz="1800" b="1" dirty="0">
              <a:solidFill>
                <a:srgbClr val="000000"/>
              </a:solidFill>
              <a:latin typeface="Courier Std"/>
            </a:endParaRPr>
          </a:p>
          <a:p>
            <a:pPr marL="457200" lvl="1" indent="0">
              <a:buNone/>
            </a:pPr>
            <a:endParaRPr lang="en-US" sz="1800" dirty="0">
              <a:solidFill>
                <a:srgbClr val="000000"/>
              </a:solidFill>
              <a:latin typeface="Courier Std"/>
            </a:endParaRPr>
          </a:p>
          <a:p>
            <a:pPr marL="457200" lvl="1" indent="0">
              <a:buNone/>
            </a:pPr>
            <a:endParaRPr lang="en-US" sz="2800" dirty="0"/>
          </a:p>
        </p:txBody>
      </p:sp>
    </p:spTree>
    <p:extLst>
      <p:ext uri="{BB962C8B-B14F-4D97-AF65-F5344CB8AC3E}">
        <p14:creationId xmlns:p14="http://schemas.microsoft.com/office/powerpoint/2010/main" val="3255645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8DCF-AF6E-600B-431C-C74381208400}"/>
              </a:ext>
            </a:extLst>
          </p:cNvPr>
          <p:cNvSpPr>
            <a:spLocks noGrp="1"/>
          </p:cNvSpPr>
          <p:nvPr>
            <p:ph type="title"/>
          </p:nvPr>
        </p:nvSpPr>
        <p:spPr/>
        <p:txBody>
          <a:bodyPr/>
          <a:lstStyle/>
          <a:p>
            <a:r>
              <a:rPr lang="en-US" dirty="0"/>
              <a:t>Adding attributes</a:t>
            </a:r>
          </a:p>
        </p:txBody>
      </p:sp>
      <p:sp>
        <p:nvSpPr>
          <p:cNvPr id="3" name="Content Placeholder 2">
            <a:extLst>
              <a:ext uri="{FF2B5EF4-FFF2-40B4-BE49-F238E27FC236}">
                <a16:creationId xmlns:a16="http://schemas.microsoft.com/office/drawing/2014/main" id="{C3AECE7B-25DF-C445-897B-9898A48FA81B}"/>
              </a:ext>
            </a:extLst>
          </p:cNvPr>
          <p:cNvSpPr>
            <a:spLocks noGrp="1"/>
          </p:cNvSpPr>
          <p:nvPr>
            <p:ph sz="half" idx="1"/>
          </p:nvPr>
        </p:nvSpPr>
        <p:spPr/>
        <p:txBody>
          <a:bodyPr>
            <a:normAutofit fontScale="92500" lnSpcReduction="10000"/>
          </a:bodyPr>
          <a:lstStyle/>
          <a:p>
            <a:pPr marL="0" indent="0">
              <a:buNone/>
            </a:pPr>
            <a:r>
              <a:rPr lang="en-US" sz="1800" b="0" i="0" u="none" strike="noStrike" baseline="0" dirty="0">
                <a:solidFill>
                  <a:srgbClr val="000000"/>
                </a:solidFill>
                <a:latin typeface="Courier Std"/>
              </a:rPr>
              <a:t>class Point: </a:t>
            </a:r>
          </a:p>
          <a:p>
            <a:pPr marL="0" indent="0">
              <a:buNone/>
            </a:pPr>
            <a:r>
              <a:rPr lang="en-US" sz="1800" b="0" i="0" u="none" strike="noStrike" baseline="0" dirty="0">
                <a:solidFill>
                  <a:srgbClr val="000000"/>
                </a:solidFill>
                <a:latin typeface="Courier Std"/>
              </a:rPr>
              <a:t>	pass </a:t>
            </a:r>
          </a:p>
          <a:p>
            <a:pPr marL="0" indent="0">
              <a:buNone/>
            </a:pPr>
            <a:r>
              <a:rPr lang="en-US" sz="1800" b="0" i="0" u="none" strike="noStrike" baseline="0" dirty="0">
                <a:solidFill>
                  <a:srgbClr val="000000"/>
                </a:solidFill>
                <a:latin typeface="Courier Std"/>
              </a:rPr>
              <a:t>p1 = Point() </a:t>
            </a:r>
          </a:p>
          <a:p>
            <a:pPr marL="0" indent="0">
              <a:buNone/>
            </a:pPr>
            <a:r>
              <a:rPr lang="en-US" sz="1800" b="0" i="0" u="none" strike="noStrike" baseline="0" dirty="0">
                <a:solidFill>
                  <a:srgbClr val="000000"/>
                </a:solidFill>
                <a:latin typeface="Courier Std"/>
              </a:rPr>
              <a:t>p2 = Point() </a:t>
            </a:r>
          </a:p>
          <a:p>
            <a:pPr marL="0" indent="0">
              <a:buNone/>
            </a:pPr>
            <a:r>
              <a:rPr lang="en-US" sz="1800" b="0" i="0" u="none" strike="noStrike" baseline="0" dirty="0">
                <a:solidFill>
                  <a:srgbClr val="000000"/>
                </a:solidFill>
                <a:latin typeface="Courier Std"/>
              </a:rPr>
              <a:t>p1.x = 5 </a:t>
            </a:r>
          </a:p>
          <a:p>
            <a:pPr marL="0" indent="0">
              <a:buNone/>
            </a:pPr>
            <a:r>
              <a:rPr lang="en-US" sz="1800" b="0" i="0" u="none" strike="noStrike" baseline="0" dirty="0">
                <a:solidFill>
                  <a:srgbClr val="000000"/>
                </a:solidFill>
                <a:latin typeface="Courier Std"/>
              </a:rPr>
              <a:t>p1.y = 4 </a:t>
            </a:r>
          </a:p>
          <a:p>
            <a:pPr marL="0" indent="0">
              <a:buNone/>
            </a:pPr>
            <a:r>
              <a:rPr lang="en-US" sz="1800" b="0" i="0" u="none" strike="noStrike" baseline="0" dirty="0">
                <a:solidFill>
                  <a:srgbClr val="000000"/>
                </a:solidFill>
                <a:latin typeface="Courier Std"/>
              </a:rPr>
              <a:t>p2.x = 3 </a:t>
            </a:r>
          </a:p>
          <a:p>
            <a:pPr marL="0" indent="0">
              <a:buNone/>
            </a:pPr>
            <a:r>
              <a:rPr lang="en-US" sz="1800" b="0" i="0" u="none" strike="noStrike" baseline="0" dirty="0">
                <a:solidFill>
                  <a:srgbClr val="000000"/>
                </a:solidFill>
                <a:latin typeface="Courier Std"/>
              </a:rPr>
              <a:t>p2.y = 6 </a:t>
            </a:r>
          </a:p>
        </p:txBody>
      </p:sp>
      <p:sp>
        <p:nvSpPr>
          <p:cNvPr id="4" name="Content Placeholder 3">
            <a:extLst>
              <a:ext uri="{FF2B5EF4-FFF2-40B4-BE49-F238E27FC236}">
                <a16:creationId xmlns:a16="http://schemas.microsoft.com/office/drawing/2014/main" id="{E38125CE-12A4-C2E7-FAB6-D830585F0BA5}"/>
              </a:ext>
            </a:extLst>
          </p:cNvPr>
          <p:cNvSpPr>
            <a:spLocks noGrp="1"/>
          </p:cNvSpPr>
          <p:nvPr>
            <p:ph sz="half" idx="2"/>
          </p:nvPr>
        </p:nvSpPr>
        <p:spPr/>
        <p:txBody>
          <a:bodyPr>
            <a:normAutofit fontScale="92500" lnSpcReduction="10000"/>
          </a:bodyPr>
          <a:lstStyle/>
          <a:p>
            <a:r>
              <a:rPr lang="en-US" sz="1800" b="0" i="0" u="none" strike="noStrike" baseline="0" dirty="0">
                <a:solidFill>
                  <a:srgbClr val="000000"/>
                </a:solidFill>
                <a:latin typeface="Book Antiqua" panose="02040602050305030304" pitchFamily="18" charset="0"/>
              </a:rPr>
              <a:t>This code creates an empty </a:t>
            </a:r>
            <a:r>
              <a:rPr lang="en-US" sz="1800" b="0" i="0" u="none" strike="noStrike" baseline="0" dirty="0">
                <a:solidFill>
                  <a:srgbClr val="000000"/>
                </a:solidFill>
                <a:latin typeface="Courier Std"/>
              </a:rPr>
              <a:t>Point </a:t>
            </a:r>
            <a:r>
              <a:rPr lang="en-US" sz="1800" b="0" i="0" u="none" strike="noStrike" baseline="0" dirty="0">
                <a:solidFill>
                  <a:srgbClr val="000000"/>
                </a:solidFill>
                <a:latin typeface="Book Antiqua" panose="02040602050305030304" pitchFamily="18" charset="0"/>
              </a:rPr>
              <a:t>class with no data or behaviors. </a:t>
            </a:r>
          </a:p>
          <a:p>
            <a:r>
              <a:rPr lang="en-US" sz="1800" b="0" i="0" u="none" strike="noStrike" baseline="0" dirty="0">
                <a:solidFill>
                  <a:srgbClr val="000000"/>
                </a:solidFill>
                <a:latin typeface="Book Antiqua" panose="02040602050305030304" pitchFamily="18" charset="0"/>
              </a:rPr>
              <a:t>Then it creates two instances of that class and assigns each of those instances </a:t>
            </a:r>
            <a:r>
              <a:rPr lang="en-US" sz="1800" b="0" i="0" u="none" strike="noStrike" baseline="0" dirty="0">
                <a:solidFill>
                  <a:srgbClr val="000000"/>
                </a:solidFill>
                <a:latin typeface="Courier Std"/>
              </a:rPr>
              <a:t>x </a:t>
            </a:r>
            <a:r>
              <a:rPr lang="en-US" sz="1800" b="0" i="0" u="none" strike="noStrike" baseline="0" dirty="0">
                <a:solidFill>
                  <a:srgbClr val="000000"/>
                </a:solidFill>
                <a:latin typeface="Book Antiqua" panose="02040602050305030304" pitchFamily="18" charset="0"/>
              </a:rPr>
              <a:t>and </a:t>
            </a:r>
            <a:r>
              <a:rPr lang="en-US" sz="1800" b="0" i="0" u="none" strike="noStrike" baseline="0" dirty="0">
                <a:solidFill>
                  <a:srgbClr val="000000"/>
                </a:solidFill>
                <a:latin typeface="Courier Std"/>
              </a:rPr>
              <a:t>y </a:t>
            </a:r>
            <a:r>
              <a:rPr lang="en-US" sz="1800" b="0" i="0" u="none" strike="noStrike" baseline="0" dirty="0">
                <a:solidFill>
                  <a:srgbClr val="000000"/>
                </a:solidFill>
                <a:latin typeface="Book Antiqua" panose="02040602050305030304" pitchFamily="18" charset="0"/>
              </a:rPr>
              <a:t>coordinates to identify a point in two dimensions</a:t>
            </a:r>
          </a:p>
          <a:p>
            <a:r>
              <a:rPr lang="en-US" sz="1800" b="1" i="0" u="none" strike="noStrike" baseline="0" dirty="0">
                <a:solidFill>
                  <a:srgbClr val="000000"/>
                </a:solidFill>
                <a:latin typeface="Book Antiqua" panose="02040602050305030304" pitchFamily="18" charset="0"/>
              </a:rPr>
              <a:t>dot notation :</a:t>
            </a:r>
            <a:r>
              <a:rPr lang="en-US" sz="1800" b="0" i="0" u="none" strike="noStrike" baseline="0" dirty="0">
                <a:solidFill>
                  <a:srgbClr val="000000"/>
                </a:solidFill>
                <a:latin typeface="Book Antiqua" panose="02040602050305030304" pitchFamily="18" charset="0"/>
              </a:rPr>
              <a:t>To assign a value to an attribute on an object use the </a:t>
            </a:r>
            <a:r>
              <a:rPr lang="en-US" sz="1800" b="0" i="1" u="none" strike="noStrike" baseline="0" dirty="0">
                <a:solidFill>
                  <a:srgbClr val="000000"/>
                </a:solidFill>
                <a:latin typeface="Book Antiqua" panose="02040602050305030304" pitchFamily="18" charset="0"/>
              </a:rPr>
              <a:t>&lt;object&gt;.&lt;attribute&gt; = &lt;value&gt; </a:t>
            </a:r>
            <a:r>
              <a:rPr lang="en-US" sz="1800" b="0" i="0" u="none" strike="noStrike" baseline="0" dirty="0">
                <a:solidFill>
                  <a:srgbClr val="000000"/>
                </a:solidFill>
                <a:latin typeface="Book Antiqua" panose="02040602050305030304" pitchFamily="18" charset="0"/>
              </a:rPr>
              <a:t>syntax.</a:t>
            </a:r>
          </a:p>
          <a:p>
            <a:r>
              <a:rPr lang="en-US" sz="1800" b="0" i="0" u="none" strike="noStrike" baseline="0" dirty="0">
                <a:solidFill>
                  <a:srgbClr val="000000"/>
                </a:solidFill>
                <a:latin typeface="Book Antiqua" panose="02040602050305030304" pitchFamily="18" charset="0"/>
              </a:rPr>
              <a:t>The value can be anything: a built-in data type, or another object. </a:t>
            </a:r>
            <a:endParaRPr lang="en-US" dirty="0"/>
          </a:p>
        </p:txBody>
      </p:sp>
    </p:spTree>
    <p:extLst>
      <p:ext uri="{BB962C8B-B14F-4D97-AF65-F5344CB8AC3E}">
        <p14:creationId xmlns:p14="http://schemas.microsoft.com/office/powerpoint/2010/main" val="2603040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6533-334B-7F23-132C-29CDDC603A88}"/>
              </a:ext>
            </a:extLst>
          </p:cNvPr>
          <p:cNvSpPr>
            <a:spLocks noGrp="1"/>
          </p:cNvSpPr>
          <p:nvPr>
            <p:ph type="title"/>
          </p:nvPr>
        </p:nvSpPr>
        <p:spPr/>
        <p:txBody>
          <a:bodyPr/>
          <a:lstStyle/>
          <a:p>
            <a:r>
              <a:rPr lang="en-US" dirty="0"/>
              <a:t>Adding behaviors</a:t>
            </a:r>
          </a:p>
        </p:txBody>
      </p:sp>
      <p:sp>
        <p:nvSpPr>
          <p:cNvPr id="3" name="Content Placeholder 2">
            <a:extLst>
              <a:ext uri="{FF2B5EF4-FFF2-40B4-BE49-F238E27FC236}">
                <a16:creationId xmlns:a16="http://schemas.microsoft.com/office/drawing/2014/main" id="{85BB3DE5-D07B-2F33-4585-12628AAA5386}"/>
              </a:ext>
            </a:extLst>
          </p:cNvPr>
          <p:cNvSpPr>
            <a:spLocks noGrp="1"/>
          </p:cNvSpPr>
          <p:nvPr>
            <p:ph sz="half" idx="1"/>
          </p:nvPr>
        </p:nvSpPr>
        <p:spPr/>
        <p:txBody>
          <a:bodyPr/>
          <a:lstStyle/>
          <a:p>
            <a:r>
              <a:rPr lang="en-US" sz="1800" b="0" i="0" u="none" strike="noStrike" baseline="0" dirty="0">
                <a:solidFill>
                  <a:srgbClr val="000000"/>
                </a:solidFill>
                <a:latin typeface="Book Antiqua" panose="02040602050305030304" pitchFamily="18" charset="0"/>
              </a:rPr>
              <a:t>Let's model a couple of actions on our </a:t>
            </a:r>
            <a:r>
              <a:rPr lang="en-US" sz="1800" b="0" i="0" u="none" strike="noStrike" baseline="0" dirty="0">
                <a:solidFill>
                  <a:srgbClr val="000000"/>
                </a:solidFill>
                <a:latin typeface="Courier Std"/>
              </a:rPr>
              <a:t>Point </a:t>
            </a:r>
            <a:r>
              <a:rPr lang="en-US" sz="1800" b="0" i="0" u="none" strike="noStrike" baseline="0" dirty="0">
                <a:solidFill>
                  <a:srgbClr val="000000"/>
                </a:solidFill>
                <a:latin typeface="Book Antiqua" panose="02040602050305030304" pitchFamily="18" charset="0"/>
              </a:rPr>
              <a:t>class. We can start with a called </a:t>
            </a:r>
            <a:r>
              <a:rPr lang="en-US" sz="1800" b="0" i="0" u="none" strike="noStrike" baseline="0" dirty="0">
                <a:solidFill>
                  <a:srgbClr val="000000"/>
                </a:solidFill>
                <a:latin typeface="Courier Std"/>
              </a:rPr>
              <a:t>reset </a:t>
            </a:r>
            <a:r>
              <a:rPr lang="en-US" sz="1800" b="0" i="0" u="none" strike="noStrike" baseline="0" dirty="0">
                <a:solidFill>
                  <a:srgbClr val="000000"/>
                </a:solidFill>
                <a:latin typeface="Book Antiqua" panose="02040602050305030304" pitchFamily="18" charset="0"/>
              </a:rPr>
              <a:t>that moves the point to the origin (the origin is the point where </a:t>
            </a:r>
            <a:r>
              <a:rPr lang="en-US" sz="1800" b="0" i="0" u="none" strike="noStrike" baseline="0" dirty="0">
                <a:solidFill>
                  <a:srgbClr val="000000"/>
                </a:solidFill>
                <a:latin typeface="Courier Std"/>
              </a:rPr>
              <a:t>x </a:t>
            </a:r>
            <a:r>
              <a:rPr lang="en-US" sz="1800" b="0" i="0" u="none" strike="noStrike" baseline="0" dirty="0">
                <a:solidFill>
                  <a:srgbClr val="000000"/>
                </a:solidFill>
                <a:latin typeface="Book Antiqua" panose="02040602050305030304" pitchFamily="18" charset="0"/>
              </a:rPr>
              <a:t>and </a:t>
            </a:r>
            <a:r>
              <a:rPr lang="en-US" sz="1800" b="0" i="0" u="none" strike="noStrike" baseline="0" dirty="0">
                <a:solidFill>
                  <a:srgbClr val="000000"/>
                </a:solidFill>
                <a:latin typeface="Courier Std"/>
              </a:rPr>
              <a:t>y </a:t>
            </a:r>
            <a:r>
              <a:rPr lang="en-US" sz="1800" b="0" i="0" u="none" strike="noStrike" baseline="0" dirty="0">
                <a:solidFill>
                  <a:srgbClr val="000000"/>
                </a:solidFill>
                <a:latin typeface="Book Antiqua" panose="02040602050305030304" pitchFamily="18" charset="0"/>
              </a:rPr>
              <a:t>are both zero).</a:t>
            </a:r>
            <a:endParaRPr lang="en-US" dirty="0"/>
          </a:p>
        </p:txBody>
      </p:sp>
      <p:sp>
        <p:nvSpPr>
          <p:cNvPr id="4" name="Content Placeholder 3">
            <a:extLst>
              <a:ext uri="{FF2B5EF4-FFF2-40B4-BE49-F238E27FC236}">
                <a16:creationId xmlns:a16="http://schemas.microsoft.com/office/drawing/2014/main" id="{665A1920-AC9D-C4B2-A34A-A0E2B3171FC0}"/>
              </a:ext>
            </a:extLst>
          </p:cNvPr>
          <p:cNvSpPr>
            <a:spLocks noGrp="1"/>
          </p:cNvSpPr>
          <p:nvPr>
            <p:ph sz="half" idx="2"/>
          </p:nvPr>
        </p:nvSpPr>
        <p:spPr/>
        <p:txBody>
          <a:bodyPr/>
          <a:lstStyle/>
          <a:p>
            <a:pPr marL="0" indent="0">
              <a:buNone/>
            </a:pPr>
            <a:r>
              <a:rPr lang="en-US" sz="1800" b="0" i="0" u="none" strike="noStrike" baseline="0" dirty="0">
                <a:solidFill>
                  <a:srgbClr val="000000"/>
                </a:solidFill>
                <a:latin typeface="Courier Std"/>
              </a:rPr>
              <a:t>class Point: </a:t>
            </a:r>
          </a:p>
          <a:p>
            <a:pPr marL="457200" lvl="1" indent="0">
              <a:buNone/>
            </a:pPr>
            <a:r>
              <a:rPr lang="en-US" sz="1800" b="0" i="0" u="none" strike="noStrike" baseline="0" dirty="0">
                <a:solidFill>
                  <a:srgbClr val="000000"/>
                </a:solidFill>
                <a:latin typeface="Courier Std"/>
              </a:rPr>
              <a:t>def reset(self): </a:t>
            </a:r>
          </a:p>
          <a:p>
            <a:pPr marL="914400" lvl="2" indent="0">
              <a:buNone/>
            </a:pPr>
            <a:r>
              <a:rPr lang="en-US" b="0" i="0" u="none" strike="noStrike" baseline="0" dirty="0" err="1">
                <a:solidFill>
                  <a:srgbClr val="000000"/>
                </a:solidFill>
                <a:latin typeface="Courier Std"/>
              </a:rPr>
              <a:t>self.x</a:t>
            </a:r>
            <a:r>
              <a:rPr lang="en-US" b="0" i="0" u="none" strike="noStrike" baseline="0" dirty="0">
                <a:solidFill>
                  <a:srgbClr val="000000"/>
                </a:solidFill>
                <a:latin typeface="Courier Std"/>
              </a:rPr>
              <a:t> = 0 </a:t>
            </a:r>
          </a:p>
          <a:p>
            <a:pPr marL="914400" lvl="2" indent="0">
              <a:buNone/>
            </a:pPr>
            <a:r>
              <a:rPr lang="en-US" b="0" i="0" u="none" strike="noStrike" baseline="0" dirty="0" err="1">
                <a:solidFill>
                  <a:srgbClr val="000000"/>
                </a:solidFill>
                <a:latin typeface="Courier Std"/>
              </a:rPr>
              <a:t>self.y</a:t>
            </a:r>
            <a:r>
              <a:rPr lang="en-US" b="0" i="0" u="none" strike="noStrike" baseline="0" dirty="0">
                <a:solidFill>
                  <a:srgbClr val="000000"/>
                </a:solidFill>
                <a:latin typeface="Courier Std"/>
              </a:rPr>
              <a:t> = 0 </a:t>
            </a:r>
          </a:p>
          <a:p>
            <a:pPr marL="0" indent="0">
              <a:buNone/>
            </a:pPr>
            <a:r>
              <a:rPr lang="en-US" sz="1800" b="0" i="0" u="none" strike="noStrike" baseline="0" dirty="0">
                <a:solidFill>
                  <a:srgbClr val="000000"/>
                </a:solidFill>
                <a:latin typeface="Courier Std"/>
              </a:rPr>
              <a:t>p = Point() </a:t>
            </a:r>
          </a:p>
          <a:p>
            <a:pPr marL="0" indent="0">
              <a:buNone/>
            </a:pPr>
            <a:r>
              <a:rPr lang="en-US" sz="1800" b="0" i="0" u="none" strike="noStrike" baseline="0" dirty="0" err="1">
                <a:solidFill>
                  <a:srgbClr val="000000"/>
                </a:solidFill>
                <a:latin typeface="Courier Std"/>
              </a:rPr>
              <a:t>p.reset</a:t>
            </a:r>
            <a:r>
              <a:rPr lang="en-US" sz="1800" b="0" i="0" u="none" strike="noStrike" baseline="0" dirty="0">
                <a:solidFill>
                  <a:srgbClr val="000000"/>
                </a:solidFill>
                <a:latin typeface="Courier Std"/>
              </a:rPr>
              <a:t>() </a:t>
            </a:r>
          </a:p>
          <a:p>
            <a:pPr marL="0" indent="0">
              <a:buNone/>
            </a:pPr>
            <a:r>
              <a:rPr lang="en-US" sz="1800" b="0" i="0" u="none" strike="noStrike" baseline="0" dirty="0">
                <a:solidFill>
                  <a:srgbClr val="000000"/>
                </a:solidFill>
                <a:latin typeface="Courier Std"/>
              </a:rPr>
              <a:t>print(</a:t>
            </a:r>
            <a:r>
              <a:rPr lang="en-US" sz="1800" b="0" i="0" u="none" strike="noStrike" baseline="0" dirty="0" err="1">
                <a:solidFill>
                  <a:srgbClr val="000000"/>
                </a:solidFill>
                <a:latin typeface="Courier Std"/>
              </a:rPr>
              <a:t>p.x</a:t>
            </a:r>
            <a:r>
              <a:rPr lang="en-US" sz="1800" b="0" i="0" u="none" strike="noStrike" baseline="0" dirty="0">
                <a:solidFill>
                  <a:srgbClr val="000000"/>
                </a:solidFill>
                <a:latin typeface="Courier Std"/>
              </a:rPr>
              <a:t>, </a:t>
            </a:r>
            <a:r>
              <a:rPr lang="en-US" sz="1800" b="0" i="0" u="none" strike="noStrike" baseline="0" dirty="0" err="1">
                <a:solidFill>
                  <a:srgbClr val="000000"/>
                </a:solidFill>
                <a:latin typeface="Courier Std"/>
              </a:rPr>
              <a:t>p.y</a:t>
            </a:r>
            <a:r>
              <a:rPr lang="en-US" sz="1800" b="0" i="0" u="none" strike="noStrike" baseline="0" dirty="0">
                <a:solidFill>
                  <a:srgbClr val="000000"/>
                </a:solidFill>
                <a:latin typeface="Courier Std"/>
              </a:rPr>
              <a:t>)</a:t>
            </a:r>
            <a:endParaRPr lang="en-US" dirty="0"/>
          </a:p>
        </p:txBody>
      </p:sp>
    </p:spTree>
    <p:extLst>
      <p:ext uri="{BB962C8B-B14F-4D97-AF65-F5344CB8AC3E}">
        <p14:creationId xmlns:p14="http://schemas.microsoft.com/office/powerpoint/2010/main" val="4104974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7BD5-DC43-F166-003C-A3CAB1A8EDF8}"/>
              </a:ext>
            </a:extLst>
          </p:cNvPr>
          <p:cNvSpPr>
            <a:spLocks noGrp="1"/>
          </p:cNvSpPr>
          <p:nvPr>
            <p:ph type="title"/>
          </p:nvPr>
        </p:nvSpPr>
        <p:spPr/>
        <p:txBody>
          <a:bodyPr/>
          <a:lstStyle/>
          <a:p>
            <a:r>
              <a:rPr lang="en-US" dirty="0"/>
              <a:t>The important “Self” parameter</a:t>
            </a:r>
          </a:p>
        </p:txBody>
      </p:sp>
      <p:sp>
        <p:nvSpPr>
          <p:cNvPr id="3" name="Content Placeholder 2">
            <a:extLst>
              <a:ext uri="{FF2B5EF4-FFF2-40B4-BE49-F238E27FC236}">
                <a16:creationId xmlns:a16="http://schemas.microsoft.com/office/drawing/2014/main" id="{DBB2D23F-C704-9C5D-A3CD-888D76CDD94E}"/>
              </a:ext>
            </a:extLst>
          </p:cNvPr>
          <p:cNvSpPr>
            <a:spLocks noGrp="1"/>
          </p:cNvSpPr>
          <p:nvPr>
            <p:ph sz="half" idx="1"/>
          </p:nvPr>
        </p:nvSpPr>
        <p:spPr/>
        <p:txBody>
          <a:bodyPr/>
          <a:lstStyle/>
          <a:p>
            <a:r>
              <a:rPr lang="en-US" sz="1800" b="0" i="0" u="none" strike="noStrike" baseline="0" dirty="0">
                <a:solidFill>
                  <a:srgbClr val="000000"/>
                </a:solidFill>
                <a:latin typeface="Book Antiqua" panose="02040602050305030304" pitchFamily="18" charset="0"/>
              </a:rPr>
              <a:t>The one difference between methods and normal functions is that </a:t>
            </a:r>
            <a:r>
              <a:rPr lang="en-US" sz="1800" b="1" i="0" u="none" strike="noStrike" baseline="0" dirty="0">
                <a:solidFill>
                  <a:srgbClr val="000000"/>
                </a:solidFill>
                <a:latin typeface="Book Antiqua" panose="02040602050305030304" pitchFamily="18" charset="0"/>
              </a:rPr>
              <a:t>all methods have one required argument</a:t>
            </a:r>
            <a:r>
              <a:rPr lang="en-US" sz="1800" b="0" i="0" u="none" strike="noStrike" baseline="0" dirty="0">
                <a:solidFill>
                  <a:srgbClr val="000000"/>
                </a:solidFill>
                <a:latin typeface="Book Antiqua" panose="02040602050305030304" pitchFamily="18" charset="0"/>
              </a:rPr>
              <a:t>. This argument is conventionally named </a:t>
            </a:r>
            <a:r>
              <a:rPr lang="en-US" sz="1800" b="0" i="0" u="none" strike="noStrike" baseline="0" dirty="0">
                <a:solidFill>
                  <a:srgbClr val="000000"/>
                </a:solidFill>
                <a:latin typeface="Courier Std"/>
              </a:rPr>
              <a:t>self.</a:t>
            </a:r>
          </a:p>
          <a:p>
            <a:r>
              <a:rPr lang="en-US" sz="1800" b="0" i="0" u="none" strike="noStrike" baseline="0" dirty="0">
                <a:solidFill>
                  <a:srgbClr val="000000"/>
                </a:solidFill>
                <a:latin typeface="Book Antiqua" panose="02040602050305030304" pitchFamily="18" charset="0"/>
              </a:rPr>
              <a:t>The </a:t>
            </a:r>
            <a:r>
              <a:rPr lang="en-US" sz="1800" b="0" i="0" u="none" strike="noStrike" baseline="0" dirty="0">
                <a:solidFill>
                  <a:srgbClr val="000000"/>
                </a:solidFill>
                <a:latin typeface="Courier Std"/>
              </a:rPr>
              <a:t>self </a:t>
            </a:r>
            <a:r>
              <a:rPr lang="en-US" sz="1800" b="0" i="0" u="none" strike="noStrike" baseline="0" dirty="0">
                <a:solidFill>
                  <a:srgbClr val="000000"/>
                </a:solidFill>
                <a:latin typeface="Book Antiqua" panose="02040602050305030304" pitchFamily="18" charset="0"/>
              </a:rPr>
              <a:t>argument to a method is simply </a:t>
            </a:r>
            <a:r>
              <a:rPr lang="en-US" sz="1800" b="1" i="0" u="none" strike="noStrike" baseline="0" dirty="0">
                <a:solidFill>
                  <a:srgbClr val="000000"/>
                </a:solidFill>
                <a:latin typeface="Book Antiqua" panose="02040602050305030304" pitchFamily="18" charset="0"/>
              </a:rPr>
              <a:t>a reference to the object that the method is being invoked on</a:t>
            </a:r>
            <a:r>
              <a:rPr lang="en-US" sz="1800" b="0" i="0" u="none" strike="noStrike" baseline="0" dirty="0">
                <a:solidFill>
                  <a:srgbClr val="000000"/>
                </a:solidFill>
                <a:latin typeface="Book Antiqua" panose="02040602050305030304" pitchFamily="18" charset="0"/>
              </a:rPr>
              <a:t>. We can access attributes and methods of that object as if it were any another object.</a:t>
            </a:r>
            <a:endParaRPr lang="en-US" dirty="0"/>
          </a:p>
        </p:txBody>
      </p:sp>
      <p:sp>
        <p:nvSpPr>
          <p:cNvPr id="4" name="Content Placeholder 3">
            <a:extLst>
              <a:ext uri="{FF2B5EF4-FFF2-40B4-BE49-F238E27FC236}">
                <a16:creationId xmlns:a16="http://schemas.microsoft.com/office/drawing/2014/main" id="{23726778-7031-6DE5-7B3D-D7B77ECD2E19}"/>
              </a:ext>
            </a:extLst>
          </p:cNvPr>
          <p:cNvSpPr>
            <a:spLocks noGrp="1"/>
          </p:cNvSpPr>
          <p:nvPr>
            <p:ph sz="half" idx="2"/>
          </p:nvPr>
        </p:nvSpPr>
        <p:spPr/>
        <p:txBody>
          <a:bodyPr/>
          <a:lstStyle/>
          <a:p>
            <a:r>
              <a:rPr lang="en-US" sz="1800" dirty="0">
                <a:solidFill>
                  <a:srgbClr val="FF0000"/>
                </a:solidFill>
                <a:latin typeface="Book Antiqua" panose="02040602050305030304" pitchFamily="18" charset="0"/>
              </a:rPr>
              <a:t>When </a:t>
            </a:r>
            <a:r>
              <a:rPr lang="en-US" sz="1800" b="0" i="0" u="none" strike="noStrike" baseline="0" dirty="0">
                <a:solidFill>
                  <a:srgbClr val="FF0000"/>
                </a:solidFill>
                <a:latin typeface="Book Antiqua" panose="02040602050305030304" pitchFamily="18" charset="0"/>
              </a:rPr>
              <a:t>we call the </a:t>
            </a:r>
            <a:r>
              <a:rPr lang="en-US" sz="1800" b="0" i="0" u="none" strike="noStrike" baseline="0" dirty="0" err="1">
                <a:solidFill>
                  <a:srgbClr val="FF0000"/>
                </a:solidFill>
                <a:latin typeface="Courier Std"/>
              </a:rPr>
              <a:t>p.reset</a:t>
            </a:r>
            <a:r>
              <a:rPr lang="en-US" sz="1800" b="0" i="0" u="none" strike="noStrike" baseline="0" dirty="0">
                <a:solidFill>
                  <a:srgbClr val="FF0000"/>
                </a:solidFill>
                <a:latin typeface="Courier Std"/>
              </a:rPr>
              <a:t>()</a:t>
            </a:r>
            <a:r>
              <a:rPr lang="en-US" sz="1800" b="0" i="0" u="none" strike="noStrike" baseline="0" dirty="0">
                <a:solidFill>
                  <a:srgbClr val="FF0000"/>
                </a:solidFill>
                <a:latin typeface="Book Antiqua" panose="02040602050305030304" pitchFamily="18" charset="0"/>
              </a:rPr>
              <a:t>method, we do not have to pass the </a:t>
            </a:r>
            <a:r>
              <a:rPr lang="en-US" sz="1800" b="0" i="0" u="none" strike="noStrike" baseline="0" dirty="0">
                <a:solidFill>
                  <a:srgbClr val="FF0000"/>
                </a:solidFill>
                <a:latin typeface="Courier Std"/>
              </a:rPr>
              <a:t>self </a:t>
            </a:r>
            <a:r>
              <a:rPr lang="en-US" sz="1800" b="0" i="0" u="none" strike="noStrike" baseline="0" dirty="0">
                <a:solidFill>
                  <a:srgbClr val="FF0000"/>
                </a:solidFill>
                <a:latin typeface="Book Antiqua" panose="02040602050305030304" pitchFamily="18" charset="0"/>
              </a:rPr>
              <a:t>argument into it. </a:t>
            </a:r>
          </a:p>
          <a:p>
            <a:r>
              <a:rPr lang="en-US" sz="1800" b="0" i="0" u="none" strike="noStrike" baseline="0" dirty="0">
                <a:solidFill>
                  <a:srgbClr val="000000"/>
                </a:solidFill>
                <a:latin typeface="Book Antiqua" panose="02040602050305030304" pitchFamily="18" charset="0"/>
              </a:rPr>
              <a:t>Python automatically takes care of this for us. It knows we're calling a method on the </a:t>
            </a:r>
            <a:r>
              <a:rPr lang="en-US" sz="1800" b="0" i="0" u="none" strike="noStrike" baseline="0" dirty="0">
                <a:solidFill>
                  <a:srgbClr val="000000"/>
                </a:solidFill>
                <a:latin typeface="Courier Std"/>
              </a:rPr>
              <a:t>p </a:t>
            </a:r>
            <a:r>
              <a:rPr lang="en-US" sz="1800" b="0" i="0" u="none" strike="noStrike" baseline="0" dirty="0">
                <a:solidFill>
                  <a:srgbClr val="000000"/>
                </a:solidFill>
                <a:latin typeface="Book Antiqua" panose="02040602050305030304" pitchFamily="18" charset="0"/>
              </a:rPr>
              <a:t>object, so it automatically passes that object to the method.</a:t>
            </a:r>
            <a:endParaRPr lang="en-US" dirty="0"/>
          </a:p>
        </p:txBody>
      </p:sp>
    </p:spTree>
    <p:extLst>
      <p:ext uri="{BB962C8B-B14F-4D97-AF65-F5344CB8AC3E}">
        <p14:creationId xmlns:p14="http://schemas.microsoft.com/office/powerpoint/2010/main" val="3099198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54A6D-EDF5-F45B-8E71-EB12E18FAE80}"/>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0C2DB970-C86D-72BD-C108-016CBA3B3047}"/>
              </a:ext>
            </a:extLst>
          </p:cNvPr>
          <p:cNvSpPr>
            <a:spLocks noGrp="1"/>
          </p:cNvSpPr>
          <p:nvPr>
            <p:ph idx="1"/>
          </p:nvPr>
        </p:nvSpPr>
        <p:spPr>
          <a:xfrm>
            <a:off x="1295401" y="2663301"/>
            <a:ext cx="9601196" cy="3864501"/>
          </a:xfrm>
        </p:spPr>
        <p:txBody>
          <a:bodyPr>
            <a:normAutofit/>
          </a:bodyPr>
          <a:lstStyle/>
          <a:p>
            <a:r>
              <a:rPr lang="en-US" dirty="0"/>
              <a:t>Object Oriented Programming</a:t>
            </a:r>
          </a:p>
          <a:p>
            <a:pPr lvl="1"/>
            <a:r>
              <a:rPr lang="en-US" dirty="0"/>
              <a:t>Inheritance, Polymorphism, Encapsulation and Abstraction</a:t>
            </a:r>
          </a:p>
          <a:p>
            <a:r>
              <a:rPr lang="en-US" dirty="0"/>
              <a:t>GUI Programming</a:t>
            </a:r>
          </a:p>
          <a:p>
            <a:pPr lvl="1"/>
            <a:r>
              <a:rPr lang="en-US" dirty="0" err="1"/>
              <a:t>Tkinter</a:t>
            </a:r>
            <a:r>
              <a:rPr lang="en-US" dirty="0"/>
              <a:t>, Turtle</a:t>
            </a:r>
          </a:p>
          <a:p>
            <a:r>
              <a:rPr lang="en-US" dirty="0"/>
              <a:t>Exception handling</a:t>
            </a:r>
          </a:p>
          <a:p>
            <a:r>
              <a:rPr lang="en-US" dirty="0"/>
              <a:t>Leftovers</a:t>
            </a:r>
          </a:p>
          <a:p>
            <a:pPr lvl="1"/>
            <a:r>
              <a:rPr lang="en-US" dirty="0"/>
              <a:t>Functional programming, Comprehension, generators</a:t>
            </a:r>
          </a:p>
        </p:txBody>
      </p:sp>
    </p:spTree>
    <p:extLst>
      <p:ext uri="{BB962C8B-B14F-4D97-AF65-F5344CB8AC3E}">
        <p14:creationId xmlns:p14="http://schemas.microsoft.com/office/powerpoint/2010/main" val="3430819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7BD5-DC43-F166-003C-A3CAB1A8EDF8}"/>
              </a:ext>
            </a:extLst>
          </p:cNvPr>
          <p:cNvSpPr>
            <a:spLocks noGrp="1"/>
          </p:cNvSpPr>
          <p:nvPr>
            <p:ph type="title"/>
          </p:nvPr>
        </p:nvSpPr>
        <p:spPr/>
        <p:txBody>
          <a:bodyPr/>
          <a:lstStyle/>
          <a:p>
            <a:r>
              <a:rPr lang="en-US" dirty="0"/>
              <a:t>The important “Self” parameter</a:t>
            </a:r>
          </a:p>
        </p:txBody>
      </p:sp>
      <p:sp>
        <p:nvSpPr>
          <p:cNvPr id="3" name="Content Placeholder 2">
            <a:extLst>
              <a:ext uri="{FF2B5EF4-FFF2-40B4-BE49-F238E27FC236}">
                <a16:creationId xmlns:a16="http://schemas.microsoft.com/office/drawing/2014/main" id="{DBB2D23F-C704-9C5D-A3CD-888D76CDD94E}"/>
              </a:ext>
            </a:extLst>
          </p:cNvPr>
          <p:cNvSpPr>
            <a:spLocks noGrp="1"/>
          </p:cNvSpPr>
          <p:nvPr>
            <p:ph sz="half" idx="1"/>
          </p:nvPr>
        </p:nvSpPr>
        <p:spPr/>
        <p:txBody>
          <a:bodyPr/>
          <a:lstStyle/>
          <a:p>
            <a:r>
              <a:rPr lang="en-US" sz="1800" b="0" i="0" u="none" strike="noStrike" baseline="0" dirty="0">
                <a:solidFill>
                  <a:srgbClr val="000000"/>
                </a:solidFill>
                <a:latin typeface="Book Antiqua" panose="02040602050305030304" pitchFamily="18" charset="0"/>
              </a:rPr>
              <a:t>Instead of calling the method on the object, we can invoke the function on the class, explicitly passing our object as the </a:t>
            </a:r>
            <a:r>
              <a:rPr lang="en-US" sz="1800" b="0" i="0" u="none" strike="noStrike" baseline="0" dirty="0">
                <a:solidFill>
                  <a:srgbClr val="000000"/>
                </a:solidFill>
                <a:latin typeface="Courier Std"/>
              </a:rPr>
              <a:t>self </a:t>
            </a:r>
            <a:r>
              <a:rPr lang="en-US" sz="1800" b="0" i="0" u="none" strike="noStrike" baseline="0" dirty="0">
                <a:solidFill>
                  <a:srgbClr val="000000"/>
                </a:solidFill>
                <a:latin typeface="Book Antiqua" panose="02040602050305030304" pitchFamily="18" charset="0"/>
              </a:rPr>
              <a:t>argument: </a:t>
            </a:r>
          </a:p>
          <a:p>
            <a:pPr marL="457200" lvl="1" indent="0">
              <a:buNone/>
            </a:pPr>
            <a:r>
              <a:rPr lang="en-US" sz="1800" b="0" i="0" u="none" strike="noStrike" baseline="0" dirty="0">
                <a:solidFill>
                  <a:srgbClr val="000000"/>
                </a:solidFill>
                <a:latin typeface="Courier Std"/>
              </a:rPr>
              <a:t>p = Point() </a:t>
            </a:r>
          </a:p>
          <a:p>
            <a:pPr marL="457200" lvl="1" indent="0">
              <a:buNone/>
            </a:pPr>
            <a:r>
              <a:rPr lang="en-US" sz="1800" b="0" i="0" u="none" strike="noStrike" baseline="0" dirty="0" err="1">
                <a:solidFill>
                  <a:srgbClr val="000000"/>
                </a:solidFill>
                <a:latin typeface="Courier Std"/>
              </a:rPr>
              <a:t>Point.reset</a:t>
            </a:r>
            <a:r>
              <a:rPr lang="en-US" sz="1800" b="0" i="0" u="none" strike="noStrike" baseline="0" dirty="0">
                <a:solidFill>
                  <a:srgbClr val="000000"/>
                </a:solidFill>
                <a:latin typeface="Courier Std"/>
              </a:rPr>
              <a:t>(p) </a:t>
            </a:r>
          </a:p>
          <a:p>
            <a:pPr marL="457200" lvl="1" indent="0">
              <a:buNone/>
            </a:pPr>
            <a:r>
              <a:rPr lang="en-US" sz="1800" b="0" i="0" u="none" strike="noStrike" baseline="0" dirty="0">
                <a:solidFill>
                  <a:srgbClr val="000000"/>
                </a:solidFill>
                <a:latin typeface="Courier Std"/>
              </a:rPr>
              <a:t>print(</a:t>
            </a:r>
            <a:r>
              <a:rPr lang="en-US" sz="1800" b="0" i="0" u="none" strike="noStrike" baseline="0" dirty="0" err="1">
                <a:solidFill>
                  <a:srgbClr val="000000"/>
                </a:solidFill>
                <a:latin typeface="Courier Std"/>
              </a:rPr>
              <a:t>p.x</a:t>
            </a:r>
            <a:r>
              <a:rPr lang="en-US" sz="1800" b="0" i="0" u="none" strike="noStrike" baseline="0" dirty="0">
                <a:solidFill>
                  <a:srgbClr val="000000"/>
                </a:solidFill>
                <a:latin typeface="Courier Std"/>
              </a:rPr>
              <a:t>, </a:t>
            </a:r>
            <a:r>
              <a:rPr lang="en-US" sz="1800" b="0" i="0" u="none" strike="noStrike" baseline="0" dirty="0" err="1">
                <a:solidFill>
                  <a:srgbClr val="000000"/>
                </a:solidFill>
                <a:latin typeface="Courier Std"/>
              </a:rPr>
              <a:t>p.y</a:t>
            </a:r>
            <a:r>
              <a:rPr lang="en-US" sz="1800" b="0" i="0" u="none" strike="noStrike" baseline="0" dirty="0">
                <a:solidFill>
                  <a:srgbClr val="000000"/>
                </a:solidFill>
                <a:latin typeface="Courier Std"/>
              </a:rPr>
              <a:t>)</a:t>
            </a:r>
            <a:endParaRPr lang="en-US" sz="2800" dirty="0"/>
          </a:p>
        </p:txBody>
      </p:sp>
      <p:sp>
        <p:nvSpPr>
          <p:cNvPr id="4" name="Content Placeholder 3">
            <a:extLst>
              <a:ext uri="{FF2B5EF4-FFF2-40B4-BE49-F238E27FC236}">
                <a16:creationId xmlns:a16="http://schemas.microsoft.com/office/drawing/2014/main" id="{23726778-7031-6DE5-7B3D-D7B77ECD2E19}"/>
              </a:ext>
            </a:extLst>
          </p:cNvPr>
          <p:cNvSpPr>
            <a:spLocks noGrp="1"/>
          </p:cNvSpPr>
          <p:nvPr>
            <p:ph sz="half" idx="2"/>
          </p:nvPr>
        </p:nvSpPr>
        <p:spPr/>
        <p:txBody>
          <a:bodyPr/>
          <a:lstStyle/>
          <a:p>
            <a:r>
              <a:rPr lang="en-US" sz="1800" i="0" u="none" strike="noStrike" baseline="0" dirty="0">
                <a:solidFill>
                  <a:srgbClr val="FF0000"/>
                </a:solidFill>
                <a:latin typeface="Book Antiqua" panose="02040602050305030304" pitchFamily="18" charset="0"/>
              </a:rPr>
              <a:t>What happens if we forget to include the </a:t>
            </a:r>
            <a:r>
              <a:rPr lang="en-US" sz="1800" i="0" u="none" strike="noStrike" baseline="0" dirty="0">
                <a:solidFill>
                  <a:srgbClr val="FF0000"/>
                </a:solidFill>
                <a:latin typeface="Courier Std"/>
              </a:rPr>
              <a:t>self </a:t>
            </a:r>
            <a:r>
              <a:rPr lang="en-US" sz="1800" i="0" u="none" strike="noStrike" baseline="0" dirty="0">
                <a:solidFill>
                  <a:srgbClr val="FF0000"/>
                </a:solidFill>
                <a:latin typeface="Book Antiqua" panose="02040602050305030304" pitchFamily="18" charset="0"/>
              </a:rPr>
              <a:t>argument in our class definition?</a:t>
            </a:r>
          </a:p>
          <a:p>
            <a:pPr marL="457200" lvl="1" indent="0">
              <a:buNone/>
            </a:pPr>
            <a:r>
              <a:rPr lang="en-US" sz="1400" b="1" i="0" u="none" strike="noStrike" baseline="0" dirty="0">
                <a:solidFill>
                  <a:srgbClr val="000000"/>
                </a:solidFill>
                <a:latin typeface="Courier Std"/>
              </a:rPr>
              <a:t>class Point: </a:t>
            </a:r>
            <a:endParaRPr lang="en-US" sz="1400" b="0" i="0" u="none" strike="noStrike" baseline="0" dirty="0">
              <a:solidFill>
                <a:srgbClr val="000000"/>
              </a:solidFill>
              <a:latin typeface="Courier Std"/>
            </a:endParaRPr>
          </a:p>
          <a:p>
            <a:pPr marL="914400" lvl="2" indent="0">
              <a:buNone/>
            </a:pPr>
            <a:r>
              <a:rPr lang="en-US" sz="1600" b="1" i="0" u="none" strike="noStrike" baseline="0" dirty="0">
                <a:solidFill>
                  <a:srgbClr val="000000"/>
                </a:solidFill>
                <a:latin typeface="Courier Std"/>
              </a:rPr>
              <a:t>def reset(): </a:t>
            </a:r>
            <a:endParaRPr lang="en-US" sz="1600" b="0" i="0" u="none" strike="noStrike" baseline="0" dirty="0">
              <a:solidFill>
                <a:srgbClr val="000000"/>
              </a:solidFill>
              <a:latin typeface="Courier Std"/>
            </a:endParaRPr>
          </a:p>
          <a:p>
            <a:pPr marL="914400" lvl="2" indent="0">
              <a:buNone/>
            </a:pPr>
            <a:r>
              <a:rPr lang="en-US" sz="1600" b="1" i="0" u="none" strike="noStrike" baseline="0" dirty="0">
                <a:solidFill>
                  <a:srgbClr val="000000"/>
                </a:solidFill>
                <a:latin typeface="Courier Std"/>
              </a:rPr>
              <a:t>pass </a:t>
            </a:r>
            <a:endParaRPr lang="en-US" sz="1600" b="0" i="0" u="none" strike="noStrike" baseline="0" dirty="0">
              <a:solidFill>
                <a:srgbClr val="000000"/>
              </a:solidFill>
              <a:latin typeface="Courier Std"/>
            </a:endParaRPr>
          </a:p>
          <a:p>
            <a:pPr marL="457200" lvl="1" indent="0">
              <a:buNone/>
            </a:pPr>
            <a:r>
              <a:rPr lang="en-US" sz="1400" b="1" i="0" u="none" strike="noStrike" baseline="0" dirty="0">
                <a:solidFill>
                  <a:srgbClr val="000000"/>
                </a:solidFill>
                <a:latin typeface="Courier Std"/>
              </a:rPr>
              <a:t>p = Point() </a:t>
            </a:r>
            <a:endParaRPr lang="en-US" sz="1400" b="0" i="0" u="none" strike="noStrike" baseline="0" dirty="0">
              <a:solidFill>
                <a:srgbClr val="000000"/>
              </a:solidFill>
              <a:latin typeface="Courier Std"/>
            </a:endParaRPr>
          </a:p>
          <a:p>
            <a:pPr marL="457200" lvl="1" indent="0">
              <a:buNone/>
            </a:pPr>
            <a:r>
              <a:rPr lang="en-US" sz="1400" b="1" i="0" u="none" strike="noStrike" baseline="0" dirty="0" err="1">
                <a:solidFill>
                  <a:srgbClr val="000000"/>
                </a:solidFill>
                <a:latin typeface="Courier Std"/>
              </a:rPr>
              <a:t>p.reset</a:t>
            </a:r>
            <a:r>
              <a:rPr lang="en-US" sz="1400" b="1" i="0" u="none" strike="noStrike" baseline="0" dirty="0">
                <a:solidFill>
                  <a:srgbClr val="000000"/>
                </a:solidFill>
                <a:latin typeface="Courier Std"/>
              </a:rPr>
              <a:t>()</a:t>
            </a:r>
            <a:endParaRPr lang="en-US" sz="1400" dirty="0">
              <a:solidFill>
                <a:srgbClr val="FF0000"/>
              </a:solidFill>
            </a:endParaRPr>
          </a:p>
        </p:txBody>
      </p:sp>
      <p:pic>
        <p:nvPicPr>
          <p:cNvPr id="6" name="Picture 5">
            <a:extLst>
              <a:ext uri="{FF2B5EF4-FFF2-40B4-BE49-F238E27FC236}">
                <a16:creationId xmlns:a16="http://schemas.microsoft.com/office/drawing/2014/main" id="{0A5FAD0F-2DB1-C381-3520-009E688E7873}"/>
              </a:ext>
            </a:extLst>
          </p:cNvPr>
          <p:cNvPicPr>
            <a:picLocks noChangeAspect="1"/>
          </p:cNvPicPr>
          <p:nvPr/>
        </p:nvPicPr>
        <p:blipFill>
          <a:blip r:embed="rId2"/>
          <a:stretch>
            <a:fillRect/>
          </a:stretch>
        </p:blipFill>
        <p:spPr>
          <a:xfrm>
            <a:off x="6395443" y="5150678"/>
            <a:ext cx="4976291" cy="800169"/>
          </a:xfrm>
          <a:prstGeom prst="rect">
            <a:avLst/>
          </a:prstGeom>
        </p:spPr>
      </p:pic>
    </p:spTree>
    <p:extLst>
      <p:ext uri="{BB962C8B-B14F-4D97-AF65-F5344CB8AC3E}">
        <p14:creationId xmlns:p14="http://schemas.microsoft.com/office/powerpoint/2010/main" val="2980222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043A-9F8B-F365-EB1B-DFEE44571A5C}"/>
              </a:ext>
            </a:extLst>
          </p:cNvPr>
          <p:cNvSpPr>
            <a:spLocks noGrp="1"/>
          </p:cNvSpPr>
          <p:nvPr>
            <p:ph type="title"/>
          </p:nvPr>
        </p:nvSpPr>
        <p:spPr/>
        <p:txBody>
          <a:bodyPr/>
          <a:lstStyle/>
          <a:p>
            <a:r>
              <a:rPr lang="en-US" dirty="0"/>
              <a:t>More arguments</a:t>
            </a:r>
          </a:p>
        </p:txBody>
      </p:sp>
      <p:sp>
        <p:nvSpPr>
          <p:cNvPr id="3" name="Content Placeholder 2">
            <a:extLst>
              <a:ext uri="{FF2B5EF4-FFF2-40B4-BE49-F238E27FC236}">
                <a16:creationId xmlns:a16="http://schemas.microsoft.com/office/drawing/2014/main" id="{7A703904-DF4F-1F03-B400-6A3C054804B5}"/>
              </a:ext>
            </a:extLst>
          </p:cNvPr>
          <p:cNvSpPr>
            <a:spLocks noGrp="1"/>
          </p:cNvSpPr>
          <p:nvPr>
            <p:ph sz="half" idx="1"/>
          </p:nvPr>
        </p:nvSpPr>
        <p:spPr/>
        <p:txBody>
          <a:bodyPr>
            <a:normAutofit/>
          </a:bodyPr>
          <a:lstStyle/>
          <a:p>
            <a:r>
              <a:rPr lang="en-US" sz="1800" b="0" i="0" u="none" strike="noStrike" baseline="0" dirty="0">
                <a:solidFill>
                  <a:srgbClr val="000000"/>
                </a:solidFill>
                <a:latin typeface="Book Antiqua" panose="02040602050305030304" pitchFamily="18" charset="0"/>
              </a:rPr>
              <a:t>Let's add a new method that allows us to move a point to an arbitrary position, not just to the origin. </a:t>
            </a:r>
          </a:p>
          <a:p>
            <a:r>
              <a:rPr lang="en-US" sz="1800" b="0" i="0" u="none" strike="noStrike" baseline="0" dirty="0">
                <a:solidFill>
                  <a:srgbClr val="000000"/>
                </a:solidFill>
                <a:latin typeface="Book Antiqua" panose="02040602050305030304" pitchFamily="18" charset="0"/>
              </a:rPr>
              <a:t>We can also include one that accepts another </a:t>
            </a:r>
            <a:r>
              <a:rPr lang="en-US" sz="1800" b="0" i="0" u="none" strike="noStrike" baseline="0" dirty="0">
                <a:solidFill>
                  <a:srgbClr val="000000"/>
                </a:solidFill>
                <a:latin typeface="Courier Std"/>
              </a:rPr>
              <a:t>Point </a:t>
            </a:r>
            <a:r>
              <a:rPr lang="en-US" sz="1800" b="0" i="0" u="none" strike="noStrike" baseline="0" dirty="0">
                <a:solidFill>
                  <a:srgbClr val="000000"/>
                </a:solidFill>
                <a:latin typeface="Book Antiqua" panose="02040602050305030304" pitchFamily="18" charset="0"/>
              </a:rPr>
              <a:t>object as input and returns the distance between them.</a:t>
            </a:r>
            <a:endParaRPr lang="en-US" dirty="0"/>
          </a:p>
        </p:txBody>
      </p:sp>
      <p:sp>
        <p:nvSpPr>
          <p:cNvPr id="4" name="Content Placeholder 3">
            <a:extLst>
              <a:ext uri="{FF2B5EF4-FFF2-40B4-BE49-F238E27FC236}">
                <a16:creationId xmlns:a16="http://schemas.microsoft.com/office/drawing/2014/main" id="{88D92CF6-C85F-82B4-E3F8-173C7D67061E}"/>
              </a:ext>
            </a:extLst>
          </p:cNvPr>
          <p:cNvSpPr>
            <a:spLocks noGrp="1"/>
          </p:cNvSpPr>
          <p:nvPr>
            <p:ph sz="half" idx="2"/>
          </p:nvPr>
        </p:nvSpPr>
        <p:spPr>
          <a:xfrm>
            <a:off x="6175250" y="2418277"/>
            <a:ext cx="4718304" cy="3310128"/>
          </a:xfrm>
        </p:spPr>
        <p:txBody>
          <a:bodyPr>
            <a:noAutofit/>
          </a:bodyPr>
          <a:lstStyle/>
          <a:p>
            <a:pPr marL="0" indent="0">
              <a:buNone/>
            </a:pPr>
            <a:r>
              <a:rPr lang="en-US" sz="1400" b="0" i="0" u="none" strike="noStrike" baseline="0" dirty="0">
                <a:solidFill>
                  <a:srgbClr val="000000"/>
                </a:solidFill>
                <a:latin typeface="Courier Std"/>
              </a:rPr>
              <a:t>import math </a:t>
            </a:r>
          </a:p>
          <a:p>
            <a:pPr marL="0" indent="0">
              <a:buNone/>
            </a:pPr>
            <a:r>
              <a:rPr lang="en-US" sz="1400" b="0" i="0" u="none" strike="noStrike" baseline="0" dirty="0">
                <a:solidFill>
                  <a:srgbClr val="000000"/>
                </a:solidFill>
                <a:latin typeface="Courier Std"/>
              </a:rPr>
              <a:t>class Point:</a:t>
            </a:r>
          </a:p>
          <a:p>
            <a:pPr marL="457200" lvl="1" indent="0">
              <a:buNone/>
            </a:pPr>
            <a:r>
              <a:rPr lang="en-US" sz="1400" b="0" i="0" u="none" strike="noStrike" baseline="0" dirty="0">
                <a:solidFill>
                  <a:srgbClr val="000000"/>
                </a:solidFill>
                <a:latin typeface="Courier Std"/>
              </a:rPr>
              <a:t>def move(self, x, y): </a:t>
            </a:r>
          </a:p>
          <a:p>
            <a:pPr marL="914400" lvl="2" indent="0">
              <a:buNone/>
            </a:pPr>
            <a:r>
              <a:rPr lang="en-US" sz="1400" b="0" i="0" u="none" strike="noStrike" baseline="0" dirty="0" err="1">
                <a:solidFill>
                  <a:srgbClr val="000000"/>
                </a:solidFill>
                <a:latin typeface="Courier Std"/>
              </a:rPr>
              <a:t>self.x</a:t>
            </a:r>
            <a:r>
              <a:rPr lang="en-US" sz="1400" b="0" i="0" u="none" strike="noStrike" baseline="0" dirty="0">
                <a:solidFill>
                  <a:srgbClr val="000000"/>
                </a:solidFill>
                <a:latin typeface="Courier Std"/>
              </a:rPr>
              <a:t> = x </a:t>
            </a:r>
          </a:p>
          <a:p>
            <a:pPr marL="914400" lvl="2" indent="0">
              <a:buNone/>
            </a:pPr>
            <a:r>
              <a:rPr lang="en-US" sz="1400" b="0" i="0" u="none" strike="noStrike" baseline="0" dirty="0" err="1">
                <a:solidFill>
                  <a:srgbClr val="000000"/>
                </a:solidFill>
                <a:latin typeface="Courier Std"/>
              </a:rPr>
              <a:t>self.y</a:t>
            </a:r>
            <a:r>
              <a:rPr lang="en-US" sz="1400" b="0" i="0" u="none" strike="noStrike" baseline="0" dirty="0">
                <a:solidFill>
                  <a:srgbClr val="000000"/>
                </a:solidFill>
                <a:latin typeface="Courier Std"/>
              </a:rPr>
              <a:t> = y </a:t>
            </a:r>
          </a:p>
          <a:p>
            <a:pPr marL="457200" lvl="1" indent="0">
              <a:buNone/>
            </a:pPr>
            <a:r>
              <a:rPr lang="en-US" sz="1400" b="0" i="0" u="none" strike="noStrike" baseline="0" dirty="0">
                <a:solidFill>
                  <a:srgbClr val="000000"/>
                </a:solidFill>
                <a:latin typeface="Courier Std"/>
              </a:rPr>
              <a:t>def reset(self): </a:t>
            </a:r>
          </a:p>
          <a:p>
            <a:pPr marL="914400" lvl="2" indent="0">
              <a:buNone/>
            </a:pPr>
            <a:r>
              <a:rPr lang="en-US" sz="1400" b="0" i="0" u="none" strike="noStrike" baseline="0" dirty="0" err="1">
                <a:solidFill>
                  <a:srgbClr val="000000"/>
                </a:solidFill>
                <a:latin typeface="Courier Std"/>
              </a:rPr>
              <a:t>self.move</a:t>
            </a:r>
            <a:r>
              <a:rPr lang="en-US" sz="1400" b="0" i="0" u="none" strike="noStrike" baseline="0" dirty="0">
                <a:solidFill>
                  <a:srgbClr val="000000"/>
                </a:solidFill>
                <a:latin typeface="Courier Std"/>
              </a:rPr>
              <a:t>(0, 0) </a:t>
            </a:r>
          </a:p>
          <a:p>
            <a:pPr marL="457200" lvl="1" indent="0">
              <a:buNone/>
            </a:pPr>
            <a:r>
              <a:rPr lang="en-US" sz="1400" b="0" i="0" u="none" strike="noStrike" baseline="0" dirty="0">
                <a:solidFill>
                  <a:srgbClr val="000000"/>
                </a:solidFill>
                <a:latin typeface="Courier Std"/>
              </a:rPr>
              <a:t>def </a:t>
            </a:r>
            <a:r>
              <a:rPr lang="en-US" sz="1400" b="0" i="0" u="none" strike="noStrike" baseline="0" dirty="0" err="1">
                <a:solidFill>
                  <a:srgbClr val="000000"/>
                </a:solidFill>
                <a:latin typeface="Courier Std"/>
              </a:rPr>
              <a:t>calculate_distance</a:t>
            </a:r>
            <a:r>
              <a:rPr lang="en-US" sz="1400" b="0" i="0" u="none" strike="noStrike" baseline="0" dirty="0">
                <a:solidFill>
                  <a:srgbClr val="000000"/>
                </a:solidFill>
                <a:latin typeface="Courier Std"/>
              </a:rPr>
              <a:t>(self, </a:t>
            </a:r>
            <a:r>
              <a:rPr lang="en-US" sz="1400" b="0" i="0" u="none" strike="noStrike" baseline="0" dirty="0" err="1">
                <a:solidFill>
                  <a:srgbClr val="000000"/>
                </a:solidFill>
                <a:latin typeface="Courier Std"/>
              </a:rPr>
              <a:t>other_point</a:t>
            </a:r>
            <a:r>
              <a:rPr lang="en-US" sz="1400" b="0" i="0" u="none" strike="noStrike" baseline="0" dirty="0">
                <a:solidFill>
                  <a:srgbClr val="000000"/>
                </a:solidFill>
                <a:latin typeface="Courier Std"/>
              </a:rPr>
              <a:t>): </a:t>
            </a:r>
          </a:p>
          <a:p>
            <a:pPr marL="914400" lvl="2" indent="0">
              <a:buNone/>
            </a:pPr>
            <a:r>
              <a:rPr lang="en-US" sz="1400" b="0" i="0" u="none" strike="noStrike" baseline="0" dirty="0">
                <a:solidFill>
                  <a:srgbClr val="000000"/>
                </a:solidFill>
                <a:latin typeface="Courier Std"/>
              </a:rPr>
              <a:t>return </a:t>
            </a:r>
            <a:r>
              <a:rPr lang="en-US" sz="1400" b="0" i="0" u="none" strike="noStrike" baseline="0" dirty="0" err="1">
                <a:solidFill>
                  <a:srgbClr val="000000"/>
                </a:solidFill>
                <a:latin typeface="Courier Std"/>
              </a:rPr>
              <a:t>math.sqrt</a:t>
            </a:r>
            <a:r>
              <a:rPr lang="en-US" sz="1400" b="0" i="0" u="none" strike="noStrike" baseline="0" dirty="0">
                <a:solidFill>
                  <a:srgbClr val="000000"/>
                </a:solidFill>
                <a:latin typeface="Courier Std"/>
              </a:rPr>
              <a:t>( </a:t>
            </a:r>
          </a:p>
          <a:p>
            <a:pPr marL="914400" lvl="2" indent="0">
              <a:buNone/>
            </a:pPr>
            <a:r>
              <a:rPr lang="en-US" sz="1400" b="0" i="0" u="none" strike="noStrike" baseline="0" dirty="0">
                <a:solidFill>
                  <a:srgbClr val="000000"/>
                </a:solidFill>
                <a:latin typeface="Courier Std"/>
              </a:rPr>
              <a:t>(</a:t>
            </a:r>
            <a:r>
              <a:rPr lang="en-US" sz="1400" b="0" i="0" u="none" strike="noStrike" baseline="0" dirty="0" err="1">
                <a:solidFill>
                  <a:srgbClr val="000000"/>
                </a:solidFill>
                <a:latin typeface="Courier Std"/>
              </a:rPr>
              <a:t>self.x</a:t>
            </a:r>
            <a:r>
              <a:rPr lang="en-US" sz="1400" b="0" i="0" u="none" strike="noStrike" baseline="0" dirty="0">
                <a:solidFill>
                  <a:srgbClr val="000000"/>
                </a:solidFill>
                <a:latin typeface="Courier Std"/>
              </a:rPr>
              <a:t> - </a:t>
            </a:r>
            <a:r>
              <a:rPr lang="en-US" sz="1400" b="0" i="0" u="none" strike="noStrike" baseline="0" dirty="0" err="1">
                <a:solidFill>
                  <a:srgbClr val="000000"/>
                </a:solidFill>
                <a:latin typeface="Courier Std"/>
              </a:rPr>
              <a:t>other_point.x</a:t>
            </a:r>
            <a:r>
              <a:rPr lang="en-US" sz="1400" b="0" i="0" u="none" strike="noStrike" baseline="0" dirty="0">
                <a:solidFill>
                  <a:srgbClr val="000000"/>
                </a:solidFill>
                <a:latin typeface="Courier Std"/>
              </a:rPr>
              <a:t>)**2 + </a:t>
            </a:r>
          </a:p>
          <a:p>
            <a:pPr marL="914400" lvl="2" indent="0">
              <a:buNone/>
            </a:pPr>
            <a:r>
              <a:rPr lang="en-US" sz="1400" b="0" i="0" u="none" strike="noStrike" baseline="0" dirty="0">
                <a:solidFill>
                  <a:srgbClr val="000000"/>
                </a:solidFill>
                <a:latin typeface="Courier Std"/>
              </a:rPr>
              <a:t>(</a:t>
            </a:r>
            <a:r>
              <a:rPr lang="en-US" sz="1400" b="0" i="0" u="none" strike="noStrike" baseline="0" dirty="0" err="1">
                <a:solidFill>
                  <a:srgbClr val="000000"/>
                </a:solidFill>
                <a:latin typeface="Courier Std"/>
              </a:rPr>
              <a:t>self.y</a:t>
            </a:r>
            <a:r>
              <a:rPr lang="en-US" sz="1400" b="0" i="0" u="none" strike="noStrike" baseline="0" dirty="0">
                <a:solidFill>
                  <a:srgbClr val="000000"/>
                </a:solidFill>
                <a:latin typeface="Courier Std"/>
              </a:rPr>
              <a:t> - </a:t>
            </a:r>
            <a:r>
              <a:rPr lang="en-US" sz="1400" b="0" i="0" u="none" strike="noStrike" baseline="0" dirty="0" err="1">
                <a:solidFill>
                  <a:srgbClr val="000000"/>
                </a:solidFill>
                <a:latin typeface="Courier Std"/>
              </a:rPr>
              <a:t>other_point.y</a:t>
            </a:r>
            <a:r>
              <a:rPr lang="en-US" sz="1400" b="0" i="0" u="none" strike="noStrike" baseline="0" dirty="0">
                <a:solidFill>
                  <a:srgbClr val="000000"/>
                </a:solidFill>
                <a:latin typeface="Courier Std"/>
              </a:rPr>
              <a:t>)**2)</a:t>
            </a:r>
            <a:endParaRPr lang="en-US" sz="1400" dirty="0"/>
          </a:p>
        </p:txBody>
      </p:sp>
    </p:spTree>
    <p:extLst>
      <p:ext uri="{BB962C8B-B14F-4D97-AF65-F5344CB8AC3E}">
        <p14:creationId xmlns:p14="http://schemas.microsoft.com/office/powerpoint/2010/main" val="3789914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3D2-10CA-CF36-F323-906F86927EED}"/>
              </a:ext>
            </a:extLst>
          </p:cNvPr>
          <p:cNvSpPr>
            <a:spLocks noGrp="1"/>
          </p:cNvSpPr>
          <p:nvPr>
            <p:ph type="title"/>
          </p:nvPr>
        </p:nvSpPr>
        <p:spPr/>
        <p:txBody>
          <a:bodyPr/>
          <a:lstStyle/>
          <a:p>
            <a:r>
              <a:rPr lang="en-US" dirty="0"/>
              <a:t>How to use?</a:t>
            </a:r>
          </a:p>
        </p:txBody>
      </p:sp>
      <p:sp>
        <p:nvSpPr>
          <p:cNvPr id="5" name="Content Placeholder 4">
            <a:extLst>
              <a:ext uri="{FF2B5EF4-FFF2-40B4-BE49-F238E27FC236}">
                <a16:creationId xmlns:a16="http://schemas.microsoft.com/office/drawing/2014/main" id="{220B0E26-E513-8B68-38C9-F342160FAA55}"/>
              </a:ext>
            </a:extLst>
          </p:cNvPr>
          <p:cNvSpPr>
            <a:spLocks noGrp="1"/>
          </p:cNvSpPr>
          <p:nvPr>
            <p:ph idx="1"/>
          </p:nvPr>
        </p:nvSpPr>
        <p:spPr/>
        <p:txBody>
          <a:bodyPr>
            <a:normAutofit fontScale="85000" lnSpcReduction="10000"/>
          </a:bodyPr>
          <a:lstStyle/>
          <a:p>
            <a:pPr marL="0" indent="0">
              <a:buNone/>
            </a:pPr>
            <a:r>
              <a:rPr lang="en-US" sz="1800" b="0" i="0" u="none" strike="noStrike" baseline="0" dirty="0">
                <a:solidFill>
                  <a:srgbClr val="000000"/>
                </a:solidFill>
                <a:latin typeface="Courier Std"/>
              </a:rPr>
              <a:t>point1 = Point() </a:t>
            </a:r>
          </a:p>
          <a:p>
            <a:pPr marL="0" indent="0">
              <a:buNone/>
            </a:pPr>
            <a:r>
              <a:rPr lang="en-US" sz="1800" b="0" i="0" u="none" strike="noStrike" baseline="0" dirty="0">
                <a:solidFill>
                  <a:srgbClr val="000000"/>
                </a:solidFill>
                <a:latin typeface="Courier Std"/>
              </a:rPr>
              <a:t>point2 = Point() </a:t>
            </a:r>
          </a:p>
          <a:p>
            <a:pPr marL="0" indent="0">
              <a:buNone/>
            </a:pPr>
            <a:r>
              <a:rPr lang="en-US" sz="1800" b="0" i="0" u="none" strike="noStrike" baseline="0" dirty="0">
                <a:solidFill>
                  <a:srgbClr val="000000"/>
                </a:solidFill>
                <a:latin typeface="Courier Std"/>
              </a:rPr>
              <a:t>point1.reset() </a:t>
            </a:r>
          </a:p>
          <a:p>
            <a:pPr marL="0" indent="0">
              <a:buNone/>
            </a:pPr>
            <a:r>
              <a:rPr lang="en-US" sz="1800" b="0" i="0" u="none" strike="noStrike" baseline="0" dirty="0">
                <a:solidFill>
                  <a:srgbClr val="000000"/>
                </a:solidFill>
                <a:latin typeface="Courier Std"/>
              </a:rPr>
              <a:t>point2.move(5,0) </a:t>
            </a:r>
          </a:p>
          <a:p>
            <a:pPr marL="0" indent="0">
              <a:buNone/>
            </a:pPr>
            <a:r>
              <a:rPr lang="fr-FR" sz="1800" b="0" i="0" u="none" strike="noStrike" baseline="0" dirty="0" err="1">
                <a:solidFill>
                  <a:srgbClr val="000000"/>
                </a:solidFill>
                <a:latin typeface="Courier Std"/>
              </a:rPr>
              <a:t>print</a:t>
            </a:r>
            <a:r>
              <a:rPr lang="fr-FR" sz="1800" b="0" i="0" u="none" strike="noStrike" baseline="0" dirty="0">
                <a:solidFill>
                  <a:srgbClr val="000000"/>
                </a:solidFill>
                <a:latin typeface="Courier Std"/>
              </a:rPr>
              <a:t>(point2.calculate_distance(point1)) </a:t>
            </a:r>
          </a:p>
          <a:p>
            <a:pPr marL="0" indent="0">
              <a:buNone/>
            </a:pPr>
            <a:r>
              <a:rPr lang="fr-FR" sz="1800" b="0" i="0" u="none" strike="noStrike" baseline="0" dirty="0" err="1">
                <a:solidFill>
                  <a:srgbClr val="000000"/>
                </a:solidFill>
                <a:latin typeface="Courier Std"/>
              </a:rPr>
              <a:t>assert</a:t>
            </a:r>
            <a:r>
              <a:rPr lang="fr-FR" sz="1800" b="0" i="0" u="none" strike="noStrike" baseline="0" dirty="0">
                <a:solidFill>
                  <a:srgbClr val="000000"/>
                </a:solidFill>
                <a:latin typeface="Courier Std"/>
              </a:rPr>
              <a:t> (point2.calculate_distance(point1) == </a:t>
            </a:r>
          </a:p>
          <a:p>
            <a:pPr marL="0" indent="0">
              <a:buNone/>
            </a:pPr>
            <a:r>
              <a:rPr lang="en-US" sz="1800" b="0" i="0" u="none" strike="noStrike" baseline="0" dirty="0">
                <a:solidFill>
                  <a:srgbClr val="000000"/>
                </a:solidFill>
                <a:latin typeface="Courier Std"/>
              </a:rPr>
              <a:t>point1.calculate_distance(point2)) </a:t>
            </a:r>
          </a:p>
          <a:p>
            <a:pPr marL="0" indent="0">
              <a:buNone/>
            </a:pPr>
            <a:r>
              <a:rPr lang="en-US" sz="1800" b="0" i="0" u="none" strike="noStrike" baseline="0" dirty="0">
                <a:solidFill>
                  <a:srgbClr val="000000"/>
                </a:solidFill>
                <a:latin typeface="Courier Std"/>
              </a:rPr>
              <a:t>point1.move(3,4) </a:t>
            </a:r>
          </a:p>
          <a:p>
            <a:pPr marL="0" indent="0">
              <a:buNone/>
            </a:pPr>
            <a:r>
              <a:rPr lang="fr-FR" sz="1800" b="0" i="0" u="none" strike="noStrike" baseline="0" dirty="0" err="1">
                <a:solidFill>
                  <a:srgbClr val="000000"/>
                </a:solidFill>
                <a:latin typeface="Courier Std"/>
              </a:rPr>
              <a:t>print</a:t>
            </a:r>
            <a:r>
              <a:rPr lang="fr-FR" sz="1800" b="0" i="0" u="none" strike="noStrike" baseline="0" dirty="0">
                <a:solidFill>
                  <a:srgbClr val="000000"/>
                </a:solidFill>
                <a:latin typeface="Courier Std"/>
              </a:rPr>
              <a:t>(point1.calculate_distance(point2)) </a:t>
            </a:r>
          </a:p>
          <a:p>
            <a:pPr marL="0" indent="0">
              <a:buNone/>
            </a:pPr>
            <a:r>
              <a:rPr lang="fr-FR" sz="1800" b="0" i="0" u="none" strike="noStrike" baseline="0" dirty="0" err="1">
                <a:solidFill>
                  <a:srgbClr val="000000"/>
                </a:solidFill>
                <a:latin typeface="Courier Std"/>
              </a:rPr>
              <a:t>print</a:t>
            </a:r>
            <a:r>
              <a:rPr lang="fr-FR" sz="1800" b="0" i="0" u="none" strike="noStrike" baseline="0" dirty="0">
                <a:solidFill>
                  <a:srgbClr val="000000"/>
                </a:solidFill>
                <a:latin typeface="Courier Std"/>
              </a:rPr>
              <a:t>(point1.calculate_distance(point1))</a:t>
            </a:r>
            <a:endParaRPr lang="en-US" dirty="0"/>
          </a:p>
        </p:txBody>
      </p:sp>
    </p:spTree>
    <p:extLst>
      <p:ext uri="{BB962C8B-B14F-4D97-AF65-F5344CB8AC3E}">
        <p14:creationId xmlns:p14="http://schemas.microsoft.com/office/powerpoint/2010/main" val="2149123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06FEC-8C09-6370-1FAD-CD795DFAAE4A}"/>
              </a:ext>
            </a:extLst>
          </p:cNvPr>
          <p:cNvSpPr>
            <a:spLocks noGrp="1"/>
          </p:cNvSpPr>
          <p:nvPr>
            <p:ph type="title"/>
          </p:nvPr>
        </p:nvSpPr>
        <p:spPr/>
        <p:txBody>
          <a:bodyPr/>
          <a:lstStyle/>
          <a:p>
            <a:r>
              <a:rPr lang="en-US" dirty="0"/>
              <a:t>Initializing the object</a:t>
            </a:r>
          </a:p>
        </p:txBody>
      </p:sp>
      <p:sp>
        <p:nvSpPr>
          <p:cNvPr id="4" name="Content Placeholder 3">
            <a:extLst>
              <a:ext uri="{FF2B5EF4-FFF2-40B4-BE49-F238E27FC236}">
                <a16:creationId xmlns:a16="http://schemas.microsoft.com/office/drawing/2014/main" id="{B252CD9C-3C91-6569-17E0-40AE8E80ACB1}"/>
              </a:ext>
            </a:extLst>
          </p:cNvPr>
          <p:cNvSpPr>
            <a:spLocks noGrp="1"/>
          </p:cNvSpPr>
          <p:nvPr>
            <p:ph sz="half" idx="1"/>
          </p:nvPr>
        </p:nvSpPr>
        <p:spPr/>
        <p:txBody>
          <a:bodyPr/>
          <a:lstStyle/>
          <a:p>
            <a:r>
              <a:rPr lang="en-US" sz="1800" b="0" i="0" u="none" strike="noStrike" baseline="0" dirty="0">
                <a:solidFill>
                  <a:srgbClr val="000000"/>
                </a:solidFill>
                <a:latin typeface="Book Antiqua" panose="02040602050305030304" pitchFamily="18" charset="0"/>
              </a:rPr>
              <a:t>If we don't explicitly set the </a:t>
            </a:r>
            <a:r>
              <a:rPr lang="en-US" sz="1800" b="0" i="0" u="none" strike="noStrike" baseline="0" dirty="0">
                <a:solidFill>
                  <a:srgbClr val="000000"/>
                </a:solidFill>
                <a:latin typeface="Courier Std"/>
              </a:rPr>
              <a:t>x </a:t>
            </a:r>
            <a:r>
              <a:rPr lang="en-US" sz="1800" b="0" i="0" u="none" strike="noStrike" baseline="0" dirty="0">
                <a:solidFill>
                  <a:srgbClr val="000000"/>
                </a:solidFill>
                <a:latin typeface="Book Antiqua" panose="02040602050305030304" pitchFamily="18" charset="0"/>
              </a:rPr>
              <a:t>and </a:t>
            </a:r>
            <a:r>
              <a:rPr lang="en-US" sz="1800" b="0" i="0" u="none" strike="noStrike" baseline="0" dirty="0">
                <a:solidFill>
                  <a:srgbClr val="000000"/>
                </a:solidFill>
                <a:latin typeface="Courier Std"/>
              </a:rPr>
              <a:t>y </a:t>
            </a:r>
            <a:r>
              <a:rPr lang="en-US" sz="1800" b="0" i="0" u="none" strike="noStrike" baseline="0" dirty="0">
                <a:solidFill>
                  <a:srgbClr val="000000"/>
                </a:solidFill>
                <a:latin typeface="Book Antiqua" panose="02040602050305030304" pitchFamily="18" charset="0"/>
              </a:rPr>
              <a:t>positions on our </a:t>
            </a:r>
            <a:r>
              <a:rPr lang="en-US" sz="1800" b="0" i="0" u="none" strike="noStrike" baseline="0" dirty="0">
                <a:solidFill>
                  <a:srgbClr val="000000"/>
                </a:solidFill>
                <a:latin typeface="Courier Std"/>
              </a:rPr>
              <a:t>Point </a:t>
            </a:r>
            <a:r>
              <a:rPr lang="en-US" sz="1800" b="0" i="0" u="none" strike="noStrike" baseline="0" dirty="0">
                <a:solidFill>
                  <a:srgbClr val="000000"/>
                </a:solidFill>
                <a:latin typeface="Book Antiqua" panose="02040602050305030304" pitchFamily="18" charset="0"/>
              </a:rPr>
              <a:t>object, either using </a:t>
            </a:r>
            <a:r>
              <a:rPr lang="en-US" sz="1800" b="0" i="0" u="none" strike="noStrike" baseline="0" dirty="0">
                <a:solidFill>
                  <a:srgbClr val="000000"/>
                </a:solidFill>
                <a:latin typeface="Courier Std"/>
              </a:rPr>
              <a:t>move </a:t>
            </a:r>
            <a:r>
              <a:rPr lang="en-US" sz="1800" b="0" i="0" u="none" strike="noStrike" baseline="0" dirty="0">
                <a:solidFill>
                  <a:srgbClr val="000000"/>
                </a:solidFill>
                <a:latin typeface="Book Antiqua" panose="02040602050305030304" pitchFamily="18" charset="0"/>
              </a:rPr>
              <a:t>or by accessing them directly, we have a broken point with no real position. What will happen when we try to access it?</a:t>
            </a:r>
            <a:endParaRPr lang="en-US" dirty="0"/>
          </a:p>
        </p:txBody>
      </p:sp>
      <p:sp>
        <p:nvSpPr>
          <p:cNvPr id="5" name="Content Placeholder 4">
            <a:extLst>
              <a:ext uri="{FF2B5EF4-FFF2-40B4-BE49-F238E27FC236}">
                <a16:creationId xmlns:a16="http://schemas.microsoft.com/office/drawing/2014/main" id="{4B54E74C-8E75-0028-A9D4-0A19DE0313EA}"/>
              </a:ext>
            </a:extLst>
          </p:cNvPr>
          <p:cNvSpPr>
            <a:spLocks noGrp="1"/>
          </p:cNvSpPr>
          <p:nvPr>
            <p:ph sz="half" idx="2"/>
          </p:nvPr>
        </p:nvSpPr>
        <p:spPr/>
        <p:txBody>
          <a:bodyPr/>
          <a:lstStyle/>
          <a:p>
            <a:r>
              <a:rPr lang="en-US" sz="1800" b="1" i="0" u="none" strike="noStrike" baseline="0" dirty="0">
                <a:solidFill>
                  <a:srgbClr val="000000"/>
                </a:solidFill>
                <a:latin typeface="Courier Std"/>
              </a:rPr>
              <a:t>point = Point() </a:t>
            </a:r>
            <a:endParaRPr lang="en-US" sz="1800" b="0" i="0" u="none" strike="noStrike" baseline="0" dirty="0">
              <a:solidFill>
                <a:srgbClr val="000000"/>
              </a:solidFill>
              <a:latin typeface="Courier Std"/>
            </a:endParaRPr>
          </a:p>
          <a:p>
            <a:r>
              <a:rPr lang="en-US" sz="1800" b="1" i="0" u="none" strike="noStrike" baseline="0" dirty="0" err="1">
                <a:solidFill>
                  <a:srgbClr val="000000"/>
                </a:solidFill>
                <a:latin typeface="Courier Std"/>
              </a:rPr>
              <a:t>point.x</a:t>
            </a:r>
            <a:r>
              <a:rPr lang="en-US" sz="1800" b="1" i="0" u="none" strike="noStrike" baseline="0" dirty="0">
                <a:solidFill>
                  <a:srgbClr val="000000"/>
                </a:solidFill>
                <a:latin typeface="Courier Std"/>
              </a:rPr>
              <a:t> = 5 </a:t>
            </a:r>
            <a:endParaRPr lang="en-US" sz="1800" b="0" i="0" u="none" strike="noStrike" baseline="0" dirty="0">
              <a:solidFill>
                <a:srgbClr val="000000"/>
              </a:solidFill>
              <a:latin typeface="Courier Std"/>
            </a:endParaRPr>
          </a:p>
          <a:p>
            <a:r>
              <a:rPr lang="en-US" sz="1800" b="1" i="0" u="none" strike="noStrike" baseline="0" dirty="0">
                <a:solidFill>
                  <a:srgbClr val="000000"/>
                </a:solidFill>
                <a:latin typeface="Courier Std"/>
              </a:rPr>
              <a:t>print(</a:t>
            </a:r>
            <a:r>
              <a:rPr lang="en-US" sz="1800" b="1" i="0" u="none" strike="noStrike" baseline="0" dirty="0" err="1">
                <a:solidFill>
                  <a:srgbClr val="000000"/>
                </a:solidFill>
                <a:latin typeface="Courier Std"/>
              </a:rPr>
              <a:t>point.x</a:t>
            </a:r>
            <a:r>
              <a:rPr lang="en-US" sz="1800" b="1" i="0" u="none" strike="noStrike" baseline="0" dirty="0">
                <a:solidFill>
                  <a:srgbClr val="000000"/>
                </a:solidFill>
                <a:latin typeface="Courier Std"/>
              </a:rPr>
              <a:t>) </a:t>
            </a:r>
            <a:endParaRPr lang="en-US" sz="1800" b="0" i="0" u="none" strike="noStrike" baseline="0" dirty="0">
              <a:solidFill>
                <a:srgbClr val="000000"/>
              </a:solidFill>
              <a:latin typeface="Courier Std"/>
            </a:endParaRPr>
          </a:p>
          <a:p>
            <a:r>
              <a:rPr lang="en-US" sz="1800" b="1" i="0" u="none" strike="noStrike" baseline="0" dirty="0">
                <a:solidFill>
                  <a:srgbClr val="000000"/>
                </a:solidFill>
                <a:latin typeface="Courier Std"/>
              </a:rPr>
              <a:t>print(</a:t>
            </a:r>
            <a:r>
              <a:rPr lang="en-US" sz="1800" b="1" i="0" u="none" strike="noStrike" baseline="0" dirty="0" err="1">
                <a:solidFill>
                  <a:srgbClr val="000000"/>
                </a:solidFill>
                <a:latin typeface="Courier Std"/>
              </a:rPr>
              <a:t>point.y</a:t>
            </a:r>
            <a:r>
              <a:rPr lang="en-US" sz="1800" b="1" i="0" u="none" strike="noStrike" baseline="0" dirty="0">
                <a:solidFill>
                  <a:srgbClr val="000000"/>
                </a:solidFill>
                <a:latin typeface="Courier Std"/>
              </a:rPr>
              <a:t>)</a:t>
            </a:r>
            <a:endParaRPr lang="en-US" dirty="0"/>
          </a:p>
        </p:txBody>
      </p:sp>
      <p:sp>
        <p:nvSpPr>
          <p:cNvPr id="7" name="Cloud 6">
            <a:extLst>
              <a:ext uri="{FF2B5EF4-FFF2-40B4-BE49-F238E27FC236}">
                <a16:creationId xmlns:a16="http://schemas.microsoft.com/office/drawing/2014/main" id="{558CE0B5-AE67-1FDF-B065-5BCCB61F8C48}"/>
              </a:ext>
            </a:extLst>
          </p:cNvPr>
          <p:cNvSpPr/>
          <p:nvPr/>
        </p:nvSpPr>
        <p:spPr>
          <a:xfrm>
            <a:off x="3142696" y="4296792"/>
            <a:ext cx="6711518" cy="167788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a:solidFill>
                  <a:srgbClr val="000000"/>
                </a:solidFill>
                <a:latin typeface="Book Antiqua" panose="02040602050305030304" pitchFamily="18" charset="0"/>
              </a:rPr>
              <a:t>I</a:t>
            </a:r>
            <a:r>
              <a:rPr lang="en-US" sz="1800" b="0" i="0" u="none" strike="noStrike" baseline="0" dirty="0">
                <a:solidFill>
                  <a:srgbClr val="000000"/>
                </a:solidFill>
                <a:latin typeface="Book Antiqua" panose="02040602050305030304" pitchFamily="18" charset="0"/>
              </a:rPr>
              <a:t>t would be nice if we could force the user to tell us what those positions should be when they create the object.</a:t>
            </a:r>
            <a:endParaRPr lang="en-US" dirty="0"/>
          </a:p>
          <a:p>
            <a:pPr algn="ctr"/>
            <a:endParaRPr lang="en-US" dirty="0"/>
          </a:p>
        </p:txBody>
      </p:sp>
    </p:spTree>
    <p:extLst>
      <p:ext uri="{BB962C8B-B14F-4D97-AF65-F5344CB8AC3E}">
        <p14:creationId xmlns:p14="http://schemas.microsoft.com/office/powerpoint/2010/main" val="4220435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D00AC-856C-EC21-CA91-2945D417DEEA}"/>
              </a:ext>
            </a:extLst>
          </p:cNvPr>
          <p:cNvSpPr>
            <a:spLocks noGrp="1"/>
          </p:cNvSpPr>
          <p:nvPr>
            <p:ph type="title"/>
          </p:nvPr>
        </p:nvSpPr>
        <p:spPr/>
        <p:txBody>
          <a:bodyPr/>
          <a:lstStyle/>
          <a:p>
            <a:r>
              <a:rPr lang="en-US" dirty="0"/>
              <a:t>The concept of a constructor</a:t>
            </a:r>
          </a:p>
        </p:txBody>
      </p:sp>
      <p:sp>
        <p:nvSpPr>
          <p:cNvPr id="3" name="Content Placeholder 2">
            <a:extLst>
              <a:ext uri="{FF2B5EF4-FFF2-40B4-BE49-F238E27FC236}">
                <a16:creationId xmlns:a16="http://schemas.microsoft.com/office/drawing/2014/main" id="{38CCBC4D-DDA3-D383-1980-F0FF2FCC6237}"/>
              </a:ext>
            </a:extLst>
          </p:cNvPr>
          <p:cNvSpPr>
            <a:spLocks noGrp="1"/>
          </p:cNvSpPr>
          <p:nvPr>
            <p:ph sz="half" idx="1"/>
          </p:nvPr>
        </p:nvSpPr>
        <p:spPr/>
        <p:txBody>
          <a:bodyPr>
            <a:normAutofit/>
          </a:bodyPr>
          <a:lstStyle/>
          <a:p>
            <a:r>
              <a:rPr lang="en-US" sz="1800" b="0" i="0" u="none" strike="noStrike" baseline="0" dirty="0">
                <a:solidFill>
                  <a:srgbClr val="000000"/>
                </a:solidFill>
                <a:latin typeface="Book Antiqua" panose="02040602050305030304" pitchFamily="18" charset="0"/>
              </a:rPr>
              <a:t>Constructor: a special method that creates and initializes the object when it is created </a:t>
            </a:r>
          </a:p>
          <a:p>
            <a:r>
              <a:rPr lang="en-US" sz="1800" b="0" i="0" u="none" strike="noStrike" baseline="0" dirty="0">
                <a:solidFill>
                  <a:srgbClr val="000000"/>
                </a:solidFill>
                <a:latin typeface="Book Antiqua" panose="02040602050305030304" pitchFamily="18" charset="0"/>
              </a:rPr>
              <a:t>The Python initialization method is the same as any other method, except it has a special name, </a:t>
            </a:r>
            <a:r>
              <a:rPr lang="en-US" sz="1800" b="0" i="0" u="none" strike="noStrike" baseline="0" dirty="0">
                <a:solidFill>
                  <a:srgbClr val="000000"/>
                </a:solidFill>
                <a:latin typeface="Courier Std"/>
              </a:rPr>
              <a:t>__</a:t>
            </a:r>
            <a:r>
              <a:rPr lang="en-US" sz="1800" b="0" i="0" u="none" strike="noStrike" baseline="0" dirty="0" err="1">
                <a:solidFill>
                  <a:srgbClr val="000000"/>
                </a:solidFill>
                <a:latin typeface="Courier Std"/>
              </a:rPr>
              <a:t>init</a:t>
            </a:r>
            <a:r>
              <a:rPr lang="en-US" sz="1800" b="0" i="0" u="none" strike="noStrike" baseline="0" dirty="0">
                <a:solidFill>
                  <a:srgbClr val="000000"/>
                </a:solidFill>
                <a:latin typeface="Courier Std"/>
              </a:rPr>
              <a:t>__ </a:t>
            </a:r>
            <a:endParaRPr lang="en-US" dirty="0"/>
          </a:p>
        </p:txBody>
      </p:sp>
      <p:sp>
        <p:nvSpPr>
          <p:cNvPr id="4" name="Content Placeholder 3">
            <a:extLst>
              <a:ext uri="{FF2B5EF4-FFF2-40B4-BE49-F238E27FC236}">
                <a16:creationId xmlns:a16="http://schemas.microsoft.com/office/drawing/2014/main" id="{632652D0-DDE9-FB2A-E7AB-40E809A13890}"/>
              </a:ext>
            </a:extLst>
          </p:cNvPr>
          <p:cNvSpPr>
            <a:spLocks noGrp="1"/>
          </p:cNvSpPr>
          <p:nvPr>
            <p:ph sz="half" idx="2"/>
          </p:nvPr>
        </p:nvSpPr>
        <p:spPr/>
        <p:txBody>
          <a:bodyPr>
            <a:noAutofit/>
          </a:bodyPr>
          <a:lstStyle/>
          <a:p>
            <a:pPr marL="0" indent="0">
              <a:buNone/>
            </a:pPr>
            <a:r>
              <a:rPr lang="en-US" sz="1400" b="0" i="0" u="none" strike="noStrike" baseline="0" dirty="0">
                <a:solidFill>
                  <a:srgbClr val="000000"/>
                </a:solidFill>
                <a:latin typeface="Courier Std"/>
              </a:rPr>
              <a:t>class Point: </a:t>
            </a:r>
          </a:p>
          <a:p>
            <a:pPr marL="457200" lvl="1" indent="0">
              <a:buNone/>
            </a:pPr>
            <a:r>
              <a:rPr lang="en-US" sz="1400" b="0" i="0" u="none" strike="noStrike" baseline="0" dirty="0">
                <a:solidFill>
                  <a:srgbClr val="000000"/>
                </a:solidFill>
                <a:latin typeface="Courier Std"/>
              </a:rPr>
              <a:t>def __</a:t>
            </a:r>
            <a:r>
              <a:rPr lang="en-US" sz="1400" b="0" i="0" u="none" strike="noStrike" baseline="0" dirty="0" err="1">
                <a:solidFill>
                  <a:srgbClr val="000000"/>
                </a:solidFill>
                <a:latin typeface="Courier Std"/>
              </a:rPr>
              <a:t>init</a:t>
            </a:r>
            <a:r>
              <a:rPr lang="en-US" sz="1400" b="0" i="0" u="none" strike="noStrike" baseline="0" dirty="0">
                <a:solidFill>
                  <a:srgbClr val="000000"/>
                </a:solidFill>
                <a:latin typeface="Courier Std"/>
              </a:rPr>
              <a:t>__(self, x, y): </a:t>
            </a:r>
          </a:p>
          <a:p>
            <a:pPr marL="457200" lvl="1" indent="0">
              <a:buNone/>
            </a:pPr>
            <a:r>
              <a:rPr lang="en-US" sz="1400" b="0" i="0" u="none" strike="noStrike" baseline="0" dirty="0">
                <a:solidFill>
                  <a:srgbClr val="000000"/>
                </a:solidFill>
                <a:latin typeface="Courier Std"/>
              </a:rPr>
              <a:t>	</a:t>
            </a:r>
            <a:r>
              <a:rPr lang="en-US" sz="1400" b="0" i="0" u="none" strike="noStrike" baseline="0" dirty="0" err="1">
                <a:solidFill>
                  <a:srgbClr val="000000"/>
                </a:solidFill>
                <a:latin typeface="Courier Std"/>
              </a:rPr>
              <a:t>self.move</a:t>
            </a:r>
            <a:r>
              <a:rPr lang="en-US" sz="1400" b="0" i="0" u="none" strike="noStrike" baseline="0" dirty="0">
                <a:solidFill>
                  <a:srgbClr val="000000"/>
                </a:solidFill>
                <a:latin typeface="Courier Std"/>
              </a:rPr>
              <a:t>(x, y) </a:t>
            </a:r>
          </a:p>
          <a:p>
            <a:pPr marL="457200" lvl="1" indent="0">
              <a:buNone/>
            </a:pPr>
            <a:r>
              <a:rPr lang="en-US" sz="1400" b="0" i="0" u="none" strike="noStrike" baseline="0" dirty="0">
                <a:solidFill>
                  <a:srgbClr val="000000"/>
                </a:solidFill>
                <a:latin typeface="Courier Std"/>
              </a:rPr>
              <a:t>def move(self, x, y): </a:t>
            </a:r>
          </a:p>
          <a:p>
            <a:pPr marL="914400" lvl="2" indent="0">
              <a:buNone/>
            </a:pPr>
            <a:r>
              <a:rPr lang="en-US" sz="1400" b="0" i="0" u="none" strike="noStrike" baseline="0" dirty="0" err="1">
                <a:solidFill>
                  <a:srgbClr val="000000"/>
                </a:solidFill>
                <a:latin typeface="Courier Std"/>
              </a:rPr>
              <a:t>self.x</a:t>
            </a:r>
            <a:r>
              <a:rPr lang="en-US" sz="1400" b="0" i="0" u="none" strike="noStrike" baseline="0" dirty="0">
                <a:solidFill>
                  <a:srgbClr val="000000"/>
                </a:solidFill>
                <a:latin typeface="Courier Std"/>
              </a:rPr>
              <a:t> = x </a:t>
            </a:r>
          </a:p>
          <a:p>
            <a:pPr marL="914400" lvl="2" indent="0">
              <a:buNone/>
            </a:pPr>
            <a:r>
              <a:rPr lang="en-US" sz="1400" b="0" i="0" u="none" strike="noStrike" baseline="0" dirty="0" err="1">
                <a:solidFill>
                  <a:srgbClr val="000000"/>
                </a:solidFill>
                <a:latin typeface="Courier Std"/>
              </a:rPr>
              <a:t>self.y</a:t>
            </a:r>
            <a:r>
              <a:rPr lang="en-US" sz="1400" b="0" i="0" u="none" strike="noStrike" baseline="0" dirty="0">
                <a:solidFill>
                  <a:srgbClr val="000000"/>
                </a:solidFill>
                <a:latin typeface="Courier Std"/>
              </a:rPr>
              <a:t> = y </a:t>
            </a:r>
          </a:p>
          <a:p>
            <a:pPr marL="457200" lvl="1" indent="0">
              <a:buNone/>
            </a:pPr>
            <a:r>
              <a:rPr lang="en-US" sz="1400" b="0" i="0" u="none" strike="noStrike" baseline="0" dirty="0">
                <a:solidFill>
                  <a:srgbClr val="000000"/>
                </a:solidFill>
                <a:latin typeface="Courier Std"/>
              </a:rPr>
              <a:t>def reset(self): </a:t>
            </a:r>
          </a:p>
          <a:p>
            <a:pPr marL="457200" lvl="1" indent="0">
              <a:buNone/>
            </a:pPr>
            <a:r>
              <a:rPr lang="en-US" sz="1400" b="0" i="0" u="none" strike="noStrike" baseline="0" dirty="0">
                <a:solidFill>
                  <a:srgbClr val="000000"/>
                </a:solidFill>
                <a:latin typeface="Courier Std"/>
              </a:rPr>
              <a:t>	</a:t>
            </a:r>
            <a:r>
              <a:rPr lang="en-US" sz="1400" b="0" i="0" u="none" strike="noStrike" baseline="0" dirty="0" err="1">
                <a:solidFill>
                  <a:srgbClr val="000000"/>
                </a:solidFill>
                <a:latin typeface="Courier Std"/>
              </a:rPr>
              <a:t>self.move</a:t>
            </a:r>
            <a:r>
              <a:rPr lang="en-US" sz="1400" b="0" i="0" u="none" strike="noStrike" baseline="0" dirty="0">
                <a:solidFill>
                  <a:srgbClr val="000000"/>
                </a:solidFill>
                <a:latin typeface="Courier Std"/>
              </a:rPr>
              <a:t>(0, 0) </a:t>
            </a:r>
          </a:p>
          <a:p>
            <a:pPr marL="0" indent="0">
              <a:buNone/>
            </a:pPr>
            <a:r>
              <a:rPr lang="en-US" sz="1400" b="0" i="0" u="none" strike="noStrike" baseline="0" dirty="0">
                <a:solidFill>
                  <a:srgbClr val="000000"/>
                </a:solidFill>
                <a:latin typeface="Courier Std"/>
              </a:rPr>
              <a:t># Constructing a Point </a:t>
            </a:r>
          </a:p>
          <a:p>
            <a:pPr marL="0" indent="0">
              <a:buNone/>
            </a:pPr>
            <a:r>
              <a:rPr lang="en-US" sz="1400" b="0" i="0" u="none" strike="noStrike" baseline="0" dirty="0">
                <a:solidFill>
                  <a:srgbClr val="000000"/>
                </a:solidFill>
                <a:latin typeface="Courier Std"/>
              </a:rPr>
              <a:t>point = Point(3, 5) </a:t>
            </a:r>
          </a:p>
          <a:p>
            <a:pPr marL="0" indent="0">
              <a:buNone/>
            </a:pPr>
            <a:r>
              <a:rPr lang="fr-FR" sz="1400" b="0" i="0" u="none" strike="noStrike" baseline="0" dirty="0" err="1">
                <a:solidFill>
                  <a:srgbClr val="000000"/>
                </a:solidFill>
                <a:latin typeface="Courier Std"/>
              </a:rPr>
              <a:t>print</a:t>
            </a:r>
            <a:r>
              <a:rPr lang="fr-FR" sz="1400" b="0" i="0" u="none" strike="noStrike" baseline="0" dirty="0">
                <a:solidFill>
                  <a:srgbClr val="000000"/>
                </a:solidFill>
                <a:latin typeface="Courier Std"/>
              </a:rPr>
              <a:t>(</a:t>
            </a:r>
            <a:r>
              <a:rPr lang="fr-FR" sz="1400" b="0" i="0" u="none" strike="noStrike" baseline="0" dirty="0" err="1">
                <a:solidFill>
                  <a:srgbClr val="000000"/>
                </a:solidFill>
                <a:latin typeface="Courier Std"/>
              </a:rPr>
              <a:t>point.x</a:t>
            </a:r>
            <a:r>
              <a:rPr lang="fr-FR" sz="1400" b="0" i="0" u="none" strike="noStrike" baseline="0" dirty="0">
                <a:solidFill>
                  <a:srgbClr val="000000"/>
                </a:solidFill>
                <a:latin typeface="Courier Std"/>
              </a:rPr>
              <a:t>, </a:t>
            </a:r>
            <a:r>
              <a:rPr lang="fr-FR" sz="1400" b="0" i="0" u="none" strike="noStrike" baseline="0" dirty="0" err="1">
                <a:solidFill>
                  <a:srgbClr val="000000"/>
                </a:solidFill>
                <a:latin typeface="Courier Std"/>
              </a:rPr>
              <a:t>point.y</a:t>
            </a:r>
            <a:r>
              <a:rPr lang="fr-FR" sz="1400" b="0" i="0" u="none" strike="noStrike" baseline="0" dirty="0">
                <a:solidFill>
                  <a:srgbClr val="000000"/>
                </a:solidFill>
                <a:latin typeface="Courier Std"/>
              </a:rPr>
              <a:t>) </a:t>
            </a:r>
            <a:endParaRPr lang="en-US" sz="1400" dirty="0"/>
          </a:p>
        </p:txBody>
      </p:sp>
    </p:spTree>
    <p:extLst>
      <p:ext uri="{BB962C8B-B14F-4D97-AF65-F5344CB8AC3E}">
        <p14:creationId xmlns:p14="http://schemas.microsoft.com/office/powerpoint/2010/main" val="3829089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3A225-741C-4E64-6799-529037DF43CC}"/>
              </a:ext>
            </a:extLst>
          </p:cNvPr>
          <p:cNvSpPr>
            <a:spLocks noGrp="1"/>
          </p:cNvSpPr>
          <p:nvPr>
            <p:ph type="title"/>
          </p:nvPr>
        </p:nvSpPr>
        <p:spPr/>
        <p:txBody>
          <a:bodyPr>
            <a:normAutofit fontScale="90000"/>
          </a:bodyPr>
          <a:lstStyle/>
          <a:p>
            <a:r>
              <a:rPr lang="en-US" dirty="0"/>
              <a:t>What if we don't want to make those two arguments required?</a:t>
            </a:r>
          </a:p>
        </p:txBody>
      </p:sp>
      <p:sp>
        <p:nvSpPr>
          <p:cNvPr id="3" name="Content Placeholder 2">
            <a:extLst>
              <a:ext uri="{FF2B5EF4-FFF2-40B4-BE49-F238E27FC236}">
                <a16:creationId xmlns:a16="http://schemas.microsoft.com/office/drawing/2014/main" id="{4CEAF0D1-B92B-DA98-2095-DF49C3E9CA74}"/>
              </a:ext>
            </a:extLst>
          </p:cNvPr>
          <p:cNvSpPr>
            <a:spLocks noGrp="1"/>
          </p:cNvSpPr>
          <p:nvPr>
            <p:ph sz="half" idx="1"/>
          </p:nvPr>
        </p:nvSpPr>
        <p:spPr/>
        <p:txBody>
          <a:bodyPr/>
          <a:lstStyle/>
          <a:p>
            <a:r>
              <a:rPr lang="en-US" sz="1800" dirty="0">
                <a:solidFill>
                  <a:srgbClr val="000000"/>
                </a:solidFill>
                <a:latin typeface="Book Antiqua" panose="02040602050305030304" pitchFamily="18" charset="0"/>
              </a:rPr>
              <a:t>Use </a:t>
            </a:r>
            <a:r>
              <a:rPr lang="en-US" sz="1800" b="0" i="0" u="none" strike="noStrike" baseline="0" dirty="0">
                <a:solidFill>
                  <a:srgbClr val="000000"/>
                </a:solidFill>
                <a:latin typeface="Book Antiqua" panose="02040602050305030304" pitchFamily="18" charset="0"/>
              </a:rPr>
              <a:t>keyword argument syntax! </a:t>
            </a:r>
          </a:p>
          <a:p>
            <a:r>
              <a:rPr lang="en-US" sz="1800" b="0" i="0" u="none" strike="noStrike" baseline="0" dirty="0">
                <a:solidFill>
                  <a:srgbClr val="000000"/>
                </a:solidFill>
                <a:latin typeface="Book Antiqua" panose="02040602050305030304" pitchFamily="18" charset="0"/>
              </a:rPr>
              <a:t>If the calling object does not provide this argument, then the default argument is used instead. </a:t>
            </a:r>
            <a:endParaRPr lang="en-US" dirty="0"/>
          </a:p>
        </p:txBody>
      </p:sp>
      <p:sp>
        <p:nvSpPr>
          <p:cNvPr id="4" name="Content Placeholder 3">
            <a:extLst>
              <a:ext uri="{FF2B5EF4-FFF2-40B4-BE49-F238E27FC236}">
                <a16:creationId xmlns:a16="http://schemas.microsoft.com/office/drawing/2014/main" id="{E8FB89F8-EDEE-8E9D-21AA-0A84FEB24AF1}"/>
              </a:ext>
            </a:extLst>
          </p:cNvPr>
          <p:cNvSpPr>
            <a:spLocks noGrp="1"/>
          </p:cNvSpPr>
          <p:nvPr>
            <p:ph sz="half" idx="2"/>
          </p:nvPr>
        </p:nvSpPr>
        <p:spPr/>
        <p:txBody>
          <a:bodyPr>
            <a:normAutofit/>
          </a:bodyPr>
          <a:lstStyle/>
          <a:p>
            <a:pPr marL="0" indent="0">
              <a:buNone/>
            </a:pPr>
            <a:r>
              <a:rPr lang="en-US" sz="1600" b="0" i="0" u="none" strike="noStrike" baseline="0" dirty="0">
                <a:solidFill>
                  <a:srgbClr val="000000"/>
                </a:solidFill>
                <a:latin typeface="Courier Std"/>
              </a:rPr>
              <a:t>class Point: </a:t>
            </a:r>
          </a:p>
          <a:p>
            <a:pPr marL="457200" lvl="1" indent="0">
              <a:buNone/>
            </a:pPr>
            <a:r>
              <a:rPr lang="en-US" sz="1600" b="0" i="0" u="none" strike="noStrike" baseline="0" dirty="0">
                <a:solidFill>
                  <a:srgbClr val="000000"/>
                </a:solidFill>
                <a:latin typeface="Courier Std"/>
              </a:rPr>
              <a:t>def __</a:t>
            </a:r>
            <a:r>
              <a:rPr lang="en-US" sz="1600" b="0" i="0" u="none" strike="noStrike" baseline="0" dirty="0" err="1">
                <a:solidFill>
                  <a:srgbClr val="000000"/>
                </a:solidFill>
                <a:latin typeface="Courier Std"/>
              </a:rPr>
              <a:t>init</a:t>
            </a:r>
            <a:r>
              <a:rPr lang="en-US" sz="1600" b="0" i="0" u="none" strike="noStrike" baseline="0" dirty="0">
                <a:solidFill>
                  <a:srgbClr val="000000"/>
                </a:solidFill>
                <a:latin typeface="Courier Std"/>
              </a:rPr>
              <a:t>__(self, </a:t>
            </a:r>
            <a:r>
              <a:rPr lang="en-US" sz="1600" b="1" i="0" u="none" strike="noStrike" baseline="0" dirty="0">
                <a:solidFill>
                  <a:srgbClr val="000000"/>
                </a:solidFill>
                <a:latin typeface="Courier Std"/>
              </a:rPr>
              <a:t>x=0, y=0</a:t>
            </a:r>
            <a:r>
              <a:rPr lang="en-US" sz="1600" b="0" i="0" u="none" strike="noStrike" baseline="0" dirty="0">
                <a:solidFill>
                  <a:srgbClr val="000000"/>
                </a:solidFill>
                <a:latin typeface="Courier Std"/>
              </a:rPr>
              <a:t>): </a:t>
            </a:r>
          </a:p>
          <a:p>
            <a:pPr marL="914400" lvl="2" indent="0">
              <a:buNone/>
            </a:pPr>
            <a:r>
              <a:rPr lang="en-US" sz="1600" b="0" i="0" u="none" strike="noStrike" baseline="0" dirty="0" err="1">
                <a:solidFill>
                  <a:srgbClr val="000000"/>
                </a:solidFill>
                <a:latin typeface="Courier Std"/>
              </a:rPr>
              <a:t>self.move</a:t>
            </a:r>
            <a:r>
              <a:rPr lang="en-US" sz="1600" b="0" i="0" u="none" strike="noStrike" baseline="0" dirty="0">
                <a:solidFill>
                  <a:srgbClr val="000000"/>
                </a:solidFill>
                <a:latin typeface="Courier Std"/>
              </a:rPr>
              <a:t>(x, y) </a:t>
            </a:r>
            <a:endParaRPr lang="en-US" sz="1600" dirty="0"/>
          </a:p>
        </p:txBody>
      </p:sp>
    </p:spTree>
    <p:extLst>
      <p:ext uri="{BB962C8B-B14F-4D97-AF65-F5344CB8AC3E}">
        <p14:creationId xmlns:p14="http://schemas.microsoft.com/office/powerpoint/2010/main" val="3287813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213DE-E5B5-A29E-25F6-A632063D6DAE}"/>
              </a:ext>
            </a:extLst>
          </p:cNvPr>
          <p:cNvSpPr>
            <a:spLocks noGrp="1"/>
          </p:cNvSpPr>
          <p:nvPr>
            <p:ph type="title"/>
          </p:nvPr>
        </p:nvSpPr>
        <p:spPr/>
        <p:txBody>
          <a:bodyPr/>
          <a:lstStyle/>
          <a:p>
            <a:r>
              <a:rPr lang="en-US" dirty="0"/>
              <a:t>Case Study</a:t>
            </a:r>
          </a:p>
        </p:txBody>
      </p:sp>
      <p:sp>
        <p:nvSpPr>
          <p:cNvPr id="5" name="Content Placeholder 4">
            <a:extLst>
              <a:ext uri="{FF2B5EF4-FFF2-40B4-BE49-F238E27FC236}">
                <a16:creationId xmlns:a16="http://schemas.microsoft.com/office/drawing/2014/main" id="{7BAA5CFE-BBF4-1462-D159-6917843631FC}"/>
              </a:ext>
            </a:extLst>
          </p:cNvPr>
          <p:cNvSpPr>
            <a:spLocks noGrp="1"/>
          </p:cNvSpPr>
          <p:nvPr>
            <p:ph sz="half" idx="1"/>
          </p:nvPr>
        </p:nvSpPr>
        <p:spPr/>
        <p:txBody>
          <a:bodyPr/>
          <a:lstStyle/>
          <a:p>
            <a:r>
              <a:rPr lang="en-US" sz="1800" dirty="0">
                <a:solidFill>
                  <a:srgbClr val="000000"/>
                </a:solidFill>
                <a:latin typeface="Book Antiqua" panose="02040602050305030304" pitchFamily="18" charset="0"/>
              </a:rPr>
              <a:t>“N</a:t>
            </a:r>
            <a:r>
              <a:rPr lang="en-US" sz="1800" b="0" i="0" u="none" strike="noStrike" baseline="0" dirty="0">
                <a:solidFill>
                  <a:srgbClr val="000000"/>
                </a:solidFill>
                <a:latin typeface="Book Antiqua" panose="02040602050305030304" pitchFamily="18" charset="0"/>
              </a:rPr>
              <a:t>otes are short memos stored in a notebook. Each note should record the day it was written and can have tags added for easy querying. It should be possible to modify notes. We also need to be able to search for notes. All of these things should be done from the command line. “</a:t>
            </a:r>
            <a:endParaRPr lang="en-US" dirty="0"/>
          </a:p>
        </p:txBody>
      </p:sp>
      <p:pic>
        <p:nvPicPr>
          <p:cNvPr id="9" name="Content Placeholder 8">
            <a:extLst>
              <a:ext uri="{FF2B5EF4-FFF2-40B4-BE49-F238E27FC236}">
                <a16:creationId xmlns:a16="http://schemas.microsoft.com/office/drawing/2014/main" id="{6051E2BE-356D-10D9-C915-9C52AFB406E8}"/>
              </a:ext>
            </a:extLst>
          </p:cNvPr>
          <p:cNvPicPr>
            <a:picLocks noGrp="1" noChangeAspect="1"/>
          </p:cNvPicPr>
          <p:nvPr>
            <p:ph sz="half" idx="2"/>
          </p:nvPr>
        </p:nvPicPr>
        <p:blipFill>
          <a:blip r:embed="rId2"/>
          <a:stretch>
            <a:fillRect/>
          </a:stretch>
        </p:blipFill>
        <p:spPr>
          <a:xfrm>
            <a:off x="6492074" y="2560638"/>
            <a:ext cx="4097352" cy="3309937"/>
          </a:xfrm>
          <a:prstGeom prst="rect">
            <a:avLst/>
          </a:prstGeom>
        </p:spPr>
      </p:pic>
      <p:sp>
        <p:nvSpPr>
          <p:cNvPr id="10" name="TextBox 9">
            <a:extLst>
              <a:ext uri="{FF2B5EF4-FFF2-40B4-BE49-F238E27FC236}">
                <a16:creationId xmlns:a16="http://schemas.microsoft.com/office/drawing/2014/main" id="{843064F0-D751-2B8A-1746-CA38C7F7AE43}"/>
              </a:ext>
            </a:extLst>
          </p:cNvPr>
          <p:cNvSpPr txBox="1"/>
          <p:nvPr/>
        </p:nvSpPr>
        <p:spPr>
          <a:xfrm>
            <a:off x="1295402" y="5175682"/>
            <a:ext cx="5028522" cy="369332"/>
          </a:xfrm>
          <a:prstGeom prst="rect">
            <a:avLst/>
          </a:prstGeom>
          <a:noFill/>
        </p:spPr>
        <p:txBody>
          <a:bodyPr wrap="square" rtlCol="0">
            <a:spAutoFit/>
          </a:bodyPr>
          <a:lstStyle/>
          <a:p>
            <a:r>
              <a:rPr lang="en-US" b="1" u="sng" dirty="0"/>
              <a:t>For solution, see </a:t>
            </a:r>
            <a:r>
              <a:rPr lang="en-US" b="1" u="sng" dirty="0" err="1"/>
              <a:t>Jupyter</a:t>
            </a:r>
            <a:r>
              <a:rPr lang="en-US" b="1" u="sng" dirty="0"/>
              <a:t> Notebook “Session 3”</a:t>
            </a:r>
          </a:p>
        </p:txBody>
      </p:sp>
    </p:spTree>
    <p:extLst>
      <p:ext uri="{BB962C8B-B14F-4D97-AF65-F5344CB8AC3E}">
        <p14:creationId xmlns:p14="http://schemas.microsoft.com/office/powerpoint/2010/main" val="3319426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379E8E-40F0-8A0A-E04C-720F2199ACF9}"/>
              </a:ext>
            </a:extLst>
          </p:cNvPr>
          <p:cNvSpPr>
            <a:spLocks noGrp="1"/>
          </p:cNvSpPr>
          <p:nvPr>
            <p:ph type="title"/>
          </p:nvPr>
        </p:nvSpPr>
        <p:spPr/>
        <p:txBody>
          <a:bodyPr/>
          <a:lstStyle/>
          <a:p>
            <a:endParaRPr lang="en-US" dirty="0"/>
          </a:p>
        </p:txBody>
      </p:sp>
      <p:sp>
        <p:nvSpPr>
          <p:cNvPr id="6" name="Content Placeholder 5">
            <a:extLst>
              <a:ext uri="{FF2B5EF4-FFF2-40B4-BE49-F238E27FC236}">
                <a16:creationId xmlns:a16="http://schemas.microsoft.com/office/drawing/2014/main" id="{6084CC19-B29D-1E53-25B9-38376D612CA9}"/>
              </a:ext>
            </a:extLst>
          </p:cNvPr>
          <p:cNvSpPr>
            <a:spLocks noGrp="1"/>
          </p:cNvSpPr>
          <p:nvPr>
            <p:ph idx="1"/>
          </p:nvPr>
        </p:nvSpPr>
        <p:spPr/>
        <p:txBody>
          <a:bodyPr>
            <a:normAutofit fontScale="92500" lnSpcReduction="20000"/>
          </a:bodyPr>
          <a:lstStyle/>
          <a:p>
            <a:r>
              <a:rPr lang="en-US" sz="1800" b="0" i="0" u="none" strike="noStrike" baseline="0" dirty="0">
                <a:solidFill>
                  <a:srgbClr val="000000"/>
                </a:solidFill>
                <a:latin typeface="Book Antiqua" panose="02040602050305030304" pitchFamily="18" charset="0"/>
              </a:rPr>
              <a:t>So far, we learned to design systems as a group of interacting objects.</a:t>
            </a:r>
          </a:p>
          <a:p>
            <a:r>
              <a:rPr lang="en-US" sz="1800" b="0" i="0" u="none" strike="noStrike" baseline="0" dirty="0">
                <a:solidFill>
                  <a:srgbClr val="000000"/>
                </a:solidFill>
                <a:latin typeface="Book Antiqua" panose="02040602050305030304" pitchFamily="18" charset="0"/>
              </a:rPr>
              <a:t>Object-oriented analysis and design is all about figuring out </a:t>
            </a:r>
            <a:r>
              <a:rPr lang="en-US" sz="1800" b="1" i="0" u="sng" strike="noStrike" baseline="0" dirty="0">
                <a:solidFill>
                  <a:srgbClr val="000000"/>
                </a:solidFill>
                <a:latin typeface="Book Antiqua" panose="02040602050305030304" pitchFamily="18" charset="0"/>
              </a:rPr>
              <a:t>what objects are </a:t>
            </a:r>
            <a:r>
              <a:rPr lang="en-US" sz="1800" b="0" i="0" u="none" strike="noStrike" baseline="0" dirty="0">
                <a:solidFill>
                  <a:srgbClr val="000000"/>
                </a:solidFill>
                <a:latin typeface="Book Antiqua" panose="02040602050305030304" pitchFamily="18" charset="0"/>
              </a:rPr>
              <a:t>and </a:t>
            </a:r>
            <a:r>
              <a:rPr lang="en-US" sz="1800" b="1" i="0" u="sng" strike="noStrike" baseline="0" dirty="0">
                <a:solidFill>
                  <a:srgbClr val="000000"/>
                </a:solidFill>
                <a:latin typeface="Book Antiqua" panose="02040602050305030304" pitchFamily="18" charset="0"/>
              </a:rPr>
              <a:t>how they should interact</a:t>
            </a:r>
            <a:r>
              <a:rPr lang="en-US" sz="1800" b="0" i="0" u="none" strike="noStrike" baseline="0" dirty="0">
                <a:solidFill>
                  <a:srgbClr val="000000"/>
                </a:solidFill>
                <a:latin typeface="Book Antiqua" panose="02040602050305030304" pitchFamily="18" charset="0"/>
              </a:rPr>
              <a:t>. Now we will focus on describing principles that can be used to make those interactions as simple and intuitive as possible. </a:t>
            </a:r>
          </a:p>
          <a:p>
            <a:r>
              <a:rPr lang="en-US" sz="1800" dirty="0">
                <a:solidFill>
                  <a:srgbClr val="000000"/>
                </a:solidFill>
                <a:latin typeface="Book Antiqua" panose="02040602050305030304" pitchFamily="18" charset="0"/>
              </a:rPr>
              <a:t>M</a:t>
            </a:r>
            <a:r>
              <a:rPr lang="en-US" sz="1800" b="0" i="0" u="none" strike="noStrike" baseline="0" dirty="0">
                <a:solidFill>
                  <a:srgbClr val="000000"/>
                </a:solidFill>
                <a:latin typeface="Book Antiqua" panose="02040602050305030304" pitchFamily="18" charset="0"/>
              </a:rPr>
              <a:t>ost design patterns rely on two basic object-oriented principles known as </a:t>
            </a:r>
            <a:r>
              <a:rPr lang="en-US" sz="1800" b="1" i="0" u="none" strike="noStrike" baseline="0" dirty="0">
                <a:solidFill>
                  <a:srgbClr val="000000"/>
                </a:solidFill>
                <a:latin typeface="Book Antiqua" panose="02040602050305030304" pitchFamily="18" charset="0"/>
              </a:rPr>
              <a:t>composition </a:t>
            </a:r>
            <a:r>
              <a:rPr lang="en-US" sz="1800" b="0" i="0" u="none" strike="noStrike" baseline="0" dirty="0">
                <a:solidFill>
                  <a:srgbClr val="000000"/>
                </a:solidFill>
                <a:latin typeface="Book Antiqua" panose="02040602050305030304" pitchFamily="18" charset="0"/>
              </a:rPr>
              <a:t>and </a:t>
            </a:r>
            <a:r>
              <a:rPr lang="en-US" sz="1800" b="1" i="0" u="none" strike="noStrike" baseline="0" dirty="0">
                <a:solidFill>
                  <a:srgbClr val="000000"/>
                </a:solidFill>
                <a:latin typeface="Book Antiqua" panose="02040602050305030304" pitchFamily="18" charset="0"/>
              </a:rPr>
              <a:t>inheritance</a:t>
            </a:r>
            <a:r>
              <a:rPr lang="en-US" sz="1800" b="0" i="0" u="none" strike="noStrike" baseline="0" dirty="0">
                <a:solidFill>
                  <a:srgbClr val="000000"/>
                </a:solidFill>
                <a:latin typeface="Book Antiqua" panose="02040602050305030304" pitchFamily="18" charset="0"/>
              </a:rPr>
              <a:t>. </a:t>
            </a:r>
          </a:p>
          <a:p>
            <a:pPr lvl="1">
              <a:buFont typeface="Wingdings" panose="05000000000000000000" pitchFamily="2" charset="2"/>
              <a:buChar char="v"/>
            </a:pPr>
            <a:r>
              <a:rPr lang="en-US" sz="1600" b="0" i="0" u="none" strike="noStrike" baseline="0" dirty="0">
                <a:solidFill>
                  <a:srgbClr val="000000"/>
                </a:solidFill>
                <a:latin typeface="Book Antiqua" panose="02040602050305030304" pitchFamily="18" charset="0"/>
              </a:rPr>
              <a:t>Composition is the act of collecting several objects together to create a new one. It models “has-a” relationship. </a:t>
            </a:r>
            <a:r>
              <a:rPr lang="en-US" sz="1600" dirty="0">
                <a:solidFill>
                  <a:srgbClr val="000000"/>
                </a:solidFill>
                <a:latin typeface="Book Antiqua" panose="02040602050305030304" pitchFamily="18" charset="0"/>
              </a:rPr>
              <a:t>Basic example: </a:t>
            </a:r>
            <a:r>
              <a:rPr lang="en-US" sz="1600" b="0" i="0" u="none" strike="noStrike" baseline="0" dirty="0">
                <a:solidFill>
                  <a:srgbClr val="000000"/>
                </a:solidFill>
                <a:latin typeface="Book Antiqua" panose="02040602050305030304" pitchFamily="18" charset="0"/>
              </a:rPr>
              <a:t>A car is composed of an engine, transmission, starter, headlights, and windshield, among numerous other parts </a:t>
            </a:r>
          </a:p>
          <a:p>
            <a:pPr lvl="1">
              <a:buFont typeface="Wingdings" panose="05000000000000000000" pitchFamily="2" charset="2"/>
              <a:buChar char="v"/>
            </a:pPr>
            <a:r>
              <a:rPr lang="en-US" sz="1600" dirty="0">
                <a:solidFill>
                  <a:srgbClr val="000000"/>
                </a:solidFill>
                <a:latin typeface="Book Antiqua" panose="02040602050305030304" pitchFamily="18" charset="0"/>
              </a:rPr>
              <a:t>Inheritance is the most famous, well-known, and over-used relationship in object-oriented programming. Inheritance is sort of like a family tree. In object-oriented programming, instead of inheriting features and behaviors from a person, one class can inherit attributes and methods from another class. The “is-a” relationship is formed by inheritance. </a:t>
            </a:r>
          </a:p>
          <a:p>
            <a:pPr lvl="1"/>
            <a:endParaRPr lang="en-US" dirty="0"/>
          </a:p>
        </p:txBody>
      </p:sp>
    </p:spTree>
    <p:extLst>
      <p:ext uri="{BB962C8B-B14F-4D97-AF65-F5344CB8AC3E}">
        <p14:creationId xmlns:p14="http://schemas.microsoft.com/office/powerpoint/2010/main" val="2641925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AC68E-1AD1-B414-CD06-EC06EF43FFCB}"/>
              </a:ext>
            </a:extLst>
          </p:cNvPr>
          <p:cNvSpPr>
            <a:spLocks noGrp="1"/>
          </p:cNvSpPr>
          <p:nvPr>
            <p:ph type="title"/>
          </p:nvPr>
        </p:nvSpPr>
        <p:spPr/>
        <p:txBody>
          <a:bodyPr>
            <a:normAutofit fontScale="90000"/>
          </a:bodyPr>
          <a:lstStyle/>
          <a:p>
            <a:r>
              <a:rPr lang="en-US" dirty="0"/>
              <a:t>Example: design of a computerized chess game</a:t>
            </a:r>
          </a:p>
        </p:txBody>
      </p:sp>
      <p:sp>
        <p:nvSpPr>
          <p:cNvPr id="3" name="Content Placeholder 2">
            <a:extLst>
              <a:ext uri="{FF2B5EF4-FFF2-40B4-BE49-F238E27FC236}">
                <a16:creationId xmlns:a16="http://schemas.microsoft.com/office/drawing/2014/main" id="{8C9D7376-0F0D-4160-4074-7EFE319AB6D8}"/>
              </a:ext>
            </a:extLst>
          </p:cNvPr>
          <p:cNvSpPr>
            <a:spLocks noGrp="1"/>
          </p:cNvSpPr>
          <p:nvPr>
            <p:ph idx="1"/>
          </p:nvPr>
        </p:nvSpPr>
        <p:spPr/>
        <p:txBody>
          <a:bodyPr/>
          <a:lstStyle/>
          <a:p>
            <a:pPr>
              <a:buFont typeface="Wingdings" panose="05000000000000000000" pitchFamily="2" charset="2"/>
              <a:buChar char="v"/>
            </a:pPr>
            <a:r>
              <a:rPr lang="en-US" sz="1800" b="0" i="0" u="none" strike="noStrike" baseline="0" dirty="0">
                <a:solidFill>
                  <a:srgbClr val="000000"/>
                </a:solidFill>
                <a:latin typeface="Book Antiqua" panose="02040602050305030304" pitchFamily="18" charset="0"/>
              </a:rPr>
              <a:t>The game of chess is played between two players, using a chess set featuring a board containing sixty-four positions in an 8 X 8 grid. The board can have two sets of sixteen pieces that can be moved, in alternating turns by the two players in different ways. Each piece can take other pieces. The board will be required to draw itself on the computer screen after each turn. </a:t>
            </a:r>
            <a:endParaRPr lang="en-US" dirty="0"/>
          </a:p>
        </p:txBody>
      </p:sp>
      <p:pic>
        <p:nvPicPr>
          <p:cNvPr id="5" name="Picture 4">
            <a:extLst>
              <a:ext uri="{FF2B5EF4-FFF2-40B4-BE49-F238E27FC236}">
                <a16:creationId xmlns:a16="http://schemas.microsoft.com/office/drawing/2014/main" id="{8F91FB41-B314-2215-7B8A-5DC7C9C3596D}"/>
              </a:ext>
            </a:extLst>
          </p:cNvPr>
          <p:cNvPicPr>
            <a:picLocks noChangeAspect="1"/>
          </p:cNvPicPr>
          <p:nvPr/>
        </p:nvPicPr>
        <p:blipFill>
          <a:blip r:embed="rId2"/>
          <a:stretch>
            <a:fillRect/>
          </a:stretch>
        </p:blipFill>
        <p:spPr>
          <a:xfrm>
            <a:off x="3978596" y="4111204"/>
            <a:ext cx="4412362" cy="1867062"/>
          </a:xfrm>
          <a:prstGeom prst="rect">
            <a:avLst/>
          </a:prstGeom>
        </p:spPr>
      </p:pic>
    </p:spTree>
    <p:extLst>
      <p:ext uri="{BB962C8B-B14F-4D97-AF65-F5344CB8AC3E}">
        <p14:creationId xmlns:p14="http://schemas.microsoft.com/office/powerpoint/2010/main" val="2171603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8FD519-4097-F26C-BA2D-C1476BFFF123}"/>
              </a:ext>
            </a:extLst>
          </p:cNvPr>
          <p:cNvSpPr txBox="1"/>
          <p:nvPr/>
        </p:nvSpPr>
        <p:spPr>
          <a:xfrm>
            <a:off x="736847" y="861134"/>
            <a:ext cx="10679836"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rgbClr val="000000"/>
                </a:solidFill>
                <a:latin typeface="Book Antiqua" panose="02040602050305030304" pitchFamily="18" charset="0"/>
              </a:rPr>
              <a:t>E</a:t>
            </a:r>
            <a:r>
              <a:rPr lang="en-US" sz="1800" b="0" i="0" u="none" strike="noStrike" baseline="0" dirty="0">
                <a:solidFill>
                  <a:srgbClr val="000000"/>
                </a:solidFill>
                <a:latin typeface="Book Antiqua" panose="02040602050305030304" pitchFamily="18" charset="0"/>
              </a:rPr>
              <a:t>xactly two players can interact with one chess set. Any player can be playing with only one chess set at a time. </a:t>
            </a:r>
          </a:p>
          <a:p>
            <a:pPr marL="285750" indent="-285750">
              <a:buFont typeface="Wingdings" panose="05000000000000000000" pitchFamily="2" charset="2"/>
              <a:buChar char="§"/>
            </a:pPr>
            <a:endParaRPr lang="en-US" dirty="0">
              <a:solidFill>
                <a:srgbClr val="000000"/>
              </a:solidFill>
              <a:latin typeface="Book Antiqua" panose="02040602050305030304" pitchFamily="18" charset="0"/>
            </a:endParaRPr>
          </a:p>
          <a:p>
            <a:pPr marL="285750" indent="-285750">
              <a:buFont typeface="Wingdings" panose="05000000000000000000" pitchFamily="2" charset="2"/>
              <a:buChar char="§"/>
            </a:pPr>
            <a:endParaRPr lang="en-US" sz="1800" b="0" i="0" u="none" strike="noStrike" baseline="0" dirty="0">
              <a:solidFill>
                <a:srgbClr val="000000"/>
              </a:solidFill>
              <a:latin typeface="Book Antiqua" panose="02040602050305030304" pitchFamily="18" charset="0"/>
            </a:endParaRPr>
          </a:p>
          <a:p>
            <a:pPr marL="285750" indent="-285750">
              <a:buFont typeface="Wingdings" panose="05000000000000000000" pitchFamily="2" charset="2"/>
              <a:buChar char="§"/>
            </a:pPr>
            <a:endParaRPr lang="en-US" dirty="0">
              <a:solidFill>
                <a:srgbClr val="000000"/>
              </a:solidFill>
              <a:latin typeface="Book Antiqua" panose="02040602050305030304" pitchFamily="18" charset="0"/>
            </a:endParaRPr>
          </a:p>
          <a:p>
            <a:pPr marL="285750" indent="-285750">
              <a:buFont typeface="Wingdings" panose="05000000000000000000" pitchFamily="2" charset="2"/>
              <a:buChar char="§"/>
            </a:pPr>
            <a:endParaRPr lang="en-US" sz="1800" b="0" i="0" u="none" strike="noStrike" baseline="0" dirty="0">
              <a:solidFill>
                <a:srgbClr val="000000"/>
              </a:solidFill>
              <a:latin typeface="Book Antiqua" panose="02040602050305030304" pitchFamily="18" charset="0"/>
            </a:endParaRPr>
          </a:p>
          <a:p>
            <a:pPr marL="285750" indent="-285750">
              <a:buFont typeface="Wingdings" panose="05000000000000000000" pitchFamily="2" charset="2"/>
              <a:buChar char="§"/>
            </a:pPr>
            <a:r>
              <a:rPr lang="en-US" sz="1800" b="0" i="0" u="none" strike="noStrike" baseline="0" dirty="0">
                <a:solidFill>
                  <a:srgbClr val="000000"/>
                </a:solidFill>
                <a:latin typeface="Book Antiqua" panose="02040602050305030304" pitchFamily="18" charset="0"/>
              </a:rPr>
              <a:t>what the </a:t>
            </a:r>
            <a:r>
              <a:rPr lang="en-US" sz="1800" b="1" i="0" u="none" strike="noStrike" baseline="0" dirty="0">
                <a:solidFill>
                  <a:srgbClr val="000000"/>
                </a:solidFill>
                <a:latin typeface="Book Antiqua" panose="02040602050305030304" pitchFamily="18" charset="0"/>
              </a:rPr>
              <a:t>Chess Set </a:t>
            </a:r>
            <a:r>
              <a:rPr lang="en-US" sz="1800" b="0" i="0" u="none" strike="noStrike" baseline="0" dirty="0">
                <a:solidFill>
                  <a:srgbClr val="000000"/>
                </a:solidFill>
                <a:latin typeface="Book Antiqua" panose="02040602050305030304" pitchFamily="18" charset="0"/>
              </a:rPr>
              <a:t>is composed of ? a board, 32 pieces and a board and 32 pieces. The board further comprises 64 positions. </a:t>
            </a:r>
          </a:p>
          <a:p>
            <a:pPr marL="285750" indent="-285750">
              <a:buFont typeface="Wingdings" panose="05000000000000000000" pitchFamily="2" charset="2"/>
              <a:buChar char="§"/>
            </a:pPr>
            <a:endParaRPr lang="en-US" dirty="0">
              <a:solidFill>
                <a:srgbClr val="000000"/>
              </a:solidFill>
              <a:latin typeface="Book Antiqua" panose="02040602050305030304" pitchFamily="18" charset="0"/>
            </a:endParaRPr>
          </a:p>
          <a:p>
            <a:pPr marL="285750" indent="-285750">
              <a:buFont typeface="Wingdings" panose="05000000000000000000" pitchFamily="2" charset="2"/>
              <a:buChar char="§"/>
            </a:pPr>
            <a:endParaRPr lang="en-US" dirty="0">
              <a:solidFill>
                <a:srgbClr val="000000"/>
              </a:solidFill>
              <a:latin typeface="Book Antiqua" panose="02040602050305030304" pitchFamily="18" charset="0"/>
            </a:endParaRPr>
          </a:p>
          <a:p>
            <a:pPr marL="285750" indent="-285750">
              <a:buFont typeface="Wingdings" panose="05000000000000000000" pitchFamily="2" charset="2"/>
              <a:buChar char="§"/>
            </a:pPr>
            <a:endParaRPr lang="en-US" dirty="0">
              <a:solidFill>
                <a:srgbClr val="000000"/>
              </a:solidFill>
              <a:latin typeface="Book Antiqua" panose="02040602050305030304" pitchFamily="18" charset="0"/>
            </a:endParaRPr>
          </a:p>
          <a:p>
            <a:pPr marL="285750" indent="-285750">
              <a:buFont typeface="Wingdings" panose="05000000000000000000" pitchFamily="2" charset="2"/>
              <a:buChar char="§"/>
            </a:pPr>
            <a:endParaRPr lang="en-US" dirty="0">
              <a:solidFill>
                <a:srgbClr val="000000"/>
              </a:solidFill>
              <a:latin typeface="Book Antiqua" panose="02040602050305030304" pitchFamily="18" charset="0"/>
            </a:endParaRPr>
          </a:p>
          <a:p>
            <a:pPr marL="285750" indent="-285750">
              <a:buFont typeface="Wingdings" panose="05000000000000000000" pitchFamily="2" charset="2"/>
              <a:buChar char="§"/>
            </a:pPr>
            <a:endParaRPr lang="en-US" dirty="0">
              <a:solidFill>
                <a:srgbClr val="000000"/>
              </a:solidFill>
              <a:latin typeface="Book Antiqua" panose="02040602050305030304" pitchFamily="18" charset="0"/>
            </a:endParaRPr>
          </a:p>
          <a:p>
            <a:pPr marL="285750" indent="-285750">
              <a:buFont typeface="Wingdings" panose="05000000000000000000" pitchFamily="2" charset="2"/>
              <a:buChar char="§"/>
            </a:pPr>
            <a:endParaRPr lang="en-US" dirty="0">
              <a:solidFill>
                <a:srgbClr val="000000"/>
              </a:solidFill>
              <a:latin typeface="Book Antiqua" panose="02040602050305030304" pitchFamily="18" charset="0"/>
            </a:endParaRPr>
          </a:p>
          <a:p>
            <a:pPr marL="285750" indent="-285750">
              <a:buFont typeface="Wingdings" panose="05000000000000000000" pitchFamily="2" charset="2"/>
              <a:buChar char="§"/>
            </a:pPr>
            <a:endParaRPr lang="en-US" dirty="0">
              <a:solidFill>
                <a:srgbClr val="000000"/>
              </a:solidFill>
              <a:latin typeface="Book Antiqua" panose="02040602050305030304" pitchFamily="18" charset="0"/>
            </a:endParaRPr>
          </a:p>
          <a:p>
            <a:pPr marL="285750" indent="-285750">
              <a:buFont typeface="Wingdings" panose="05000000000000000000" pitchFamily="2" charset="2"/>
              <a:buChar char="§"/>
            </a:pPr>
            <a:endParaRPr lang="en-US" dirty="0"/>
          </a:p>
        </p:txBody>
      </p:sp>
      <p:pic>
        <p:nvPicPr>
          <p:cNvPr id="8" name="Picture 7">
            <a:extLst>
              <a:ext uri="{FF2B5EF4-FFF2-40B4-BE49-F238E27FC236}">
                <a16:creationId xmlns:a16="http://schemas.microsoft.com/office/drawing/2014/main" id="{46DA401C-D627-C13A-3A6F-B78F1C2CEE05}"/>
              </a:ext>
            </a:extLst>
          </p:cNvPr>
          <p:cNvPicPr>
            <a:picLocks noChangeAspect="1"/>
          </p:cNvPicPr>
          <p:nvPr/>
        </p:nvPicPr>
        <p:blipFill>
          <a:blip r:embed="rId2"/>
          <a:stretch>
            <a:fillRect/>
          </a:stretch>
        </p:blipFill>
        <p:spPr>
          <a:xfrm>
            <a:off x="4672351" y="1347333"/>
            <a:ext cx="2651990" cy="944962"/>
          </a:xfrm>
          <a:prstGeom prst="rect">
            <a:avLst/>
          </a:prstGeom>
        </p:spPr>
      </p:pic>
      <p:pic>
        <p:nvPicPr>
          <p:cNvPr id="10" name="Picture 9">
            <a:extLst>
              <a:ext uri="{FF2B5EF4-FFF2-40B4-BE49-F238E27FC236}">
                <a16:creationId xmlns:a16="http://schemas.microsoft.com/office/drawing/2014/main" id="{A2BBFA66-590A-95BB-A841-236556507EB5}"/>
              </a:ext>
            </a:extLst>
          </p:cNvPr>
          <p:cNvPicPr>
            <a:picLocks noChangeAspect="1"/>
          </p:cNvPicPr>
          <p:nvPr/>
        </p:nvPicPr>
        <p:blipFill>
          <a:blip r:embed="rId3"/>
          <a:stretch>
            <a:fillRect/>
          </a:stretch>
        </p:blipFill>
        <p:spPr>
          <a:xfrm>
            <a:off x="2788633" y="3463519"/>
            <a:ext cx="6614733" cy="2408129"/>
          </a:xfrm>
          <a:prstGeom prst="rect">
            <a:avLst/>
          </a:prstGeom>
        </p:spPr>
      </p:pic>
    </p:spTree>
    <p:extLst>
      <p:ext uri="{BB962C8B-B14F-4D97-AF65-F5344CB8AC3E}">
        <p14:creationId xmlns:p14="http://schemas.microsoft.com/office/powerpoint/2010/main" val="2012486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9C23-5F4B-20F0-C6D6-1BC61E91A639}"/>
              </a:ext>
            </a:extLst>
          </p:cNvPr>
          <p:cNvSpPr>
            <a:spLocks noGrp="1"/>
          </p:cNvSpPr>
          <p:nvPr>
            <p:ph type="title"/>
          </p:nvPr>
        </p:nvSpPr>
        <p:spPr/>
        <p:txBody>
          <a:bodyPr/>
          <a:lstStyle/>
          <a:p>
            <a:r>
              <a:rPr lang="en-US" dirty="0"/>
              <a:t>Grading &amp; Resources</a:t>
            </a:r>
          </a:p>
        </p:txBody>
      </p:sp>
      <p:sp>
        <p:nvSpPr>
          <p:cNvPr id="4" name="Content Placeholder 3">
            <a:extLst>
              <a:ext uri="{FF2B5EF4-FFF2-40B4-BE49-F238E27FC236}">
                <a16:creationId xmlns:a16="http://schemas.microsoft.com/office/drawing/2014/main" id="{22591BDE-F000-089F-94D9-0349164CFE27}"/>
              </a:ext>
            </a:extLst>
          </p:cNvPr>
          <p:cNvSpPr>
            <a:spLocks noGrp="1"/>
          </p:cNvSpPr>
          <p:nvPr>
            <p:ph sz="half" idx="1"/>
          </p:nvPr>
        </p:nvSpPr>
        <p:spPr>
          <a:xfrm>
            <a:off x="1298448" y="2505796"/>
            <a:ext cx="2387144" cy="4132411"/>
          </a:xfrm>
        </p:spPr>
        <p:txBody>
          <a:bodyPr>
            <a:normAutofit/>
          </a:bodyPr>
          <a:lstStyle/>
          <a:p>
            <a:r>
              <a:rPr lang="en-US" dirty="0"/>
              <a:t>Final 40%</a:t>
            </a:r>
          </a:p>
          <a:p>
            <a:r>
              <a:rPr lang="en-US" dirty="0"/>
              <a:t>HW 30%</a:t>
            </a:r>
          </a:p>
          <a:p>
            <a:r>
              <a:rPr lang="en-US" dirty="0"/>
              <a:t>Project 30%</a:t>
            </a:r>
          </a:p>
        </p:txBody>
      </p:sp>
      <p:sp>
        <p:nvSpPr>
          <p:cNvPr id="6" name="Content Placeholder 5">
            <a:extLst>
              <a:ext uri="{FF2B5EF4-FFF2-40B4-BE49-F238E27FC236}">
                <a16:creationId xmlns:a16="http://schemas.microsoft.com/office/drawing/2014/main" id="{75B3670B-A1A7-9BB8-FB62-5D8522DA2F3A}"/>
              </a:ext>
            </a:extLst>
          </p:cNvPr>
          <p:cNvSpPr>
            <a:spLocks noGrp="1"/>
          </p:cNvSpPr>
          <p:nvPr>
            <p:ph sz="half" idx="2"/>
          </p:nvPr>
        </p:nvSpPr>
        <p:spPr>
          <a:xfrm>
            <a:off x="4348064" y="2574524"/>
            <a:ext cx="6551583" cy="3295924"/>
          </a:xfrm>
        </p:spPr>
        <p:txBody>
          <a:bodyPr>
            <a:normAutofit/>
          </a:bodyPr>
          <a:lstStyle/>
          <a:p>
            <a:pPr marL="457200" indent="-457200" algn="just">
              <a:buFont typeface="+mj-lt"/>
              <a:buAutoNum type="arabicPeriod"/>
            </a:pPr>
            <a:r>
              <a:rPr lang="en-US" sz="2000" dirty="0"/>
              <a:t>UML @ Classroom: An Introduction to Object-Oriented Modeling, 2015, Martina </a:t>
            </a:r>
            <a:r>
              <a:rPr lang="en-US" sz="2000" dirty="0" err="1"/>
              <a:t>Seidl</a:t>
            </a:r>
            <a:endParaRPr lang="en-US" sz="2000" dirty="0"/>
          </a:p>
          <a:p>
            <a:pPr marL="457200" indent="-457200" algn="just">
              <a:buFont typeface="+mj-lt"/>
              <a:buAutoNum type="arabicPeriod"/>
            </a:pPr>
            <a:r>
              <a:rPr lang="en-US" sz="2000" dirty="0"/>
              <a:t>Python 3 Object-oriented Programming, 2015, Dusty Phillips</a:t>
            </a:r>
          </a:p>
          <a:p>
            <a:pPr marL="457200" indent="-457200" algn="just">
              <a:buFont typeface="+mj-lt"/>
              <a:buAutoNum type="arabicPeriod"/>
            </a:pPr>
            <a:r>
              <a:rPr lang="en-US" sz="2000" dirty="0"/>
              <a:t>Python GUI Programming with </a:t>
            </a:r>
            <a:r>
              <a:rPr lang="en-US" sz="2000" dirty="0" err="1"/>
              <a:t>Tkinter</a:t>
            </a:r>
            <a:r>
              <a:rPr lang="en-US" sz="2000" dirty="0"/>
              <a:t>: Design and build functional and user-friendly GUI applications,  2021, Alan D. Moore </a:t>
            </a:r>
          </a:p>
        </p:txBody>
      </p:sp>
      <p:sp>
        <p:nvSpPr>
          <p:cNvPr id="3" name="Content Placeholder 5">
            <a:extLst>
              <a:ext uri="{FF2B5EF4-FFF2-40B4-BE49-F238E27FC236}">
                <a16:creationId xmlns:a16="http://schemas.microsoft.com/office/drawing/2014/main" id="{1645DAE2-CE3A-E9C0-26C1-5B07B4522982}"/>
              </a:ext>
            </a:extLst>
          </p:cNvPr>
          <p:cNvSpPr txBox="1">
            <a:spLocks/>
          </p:cNvSpPr>
          <p:nvPr/>
        </p:nvSpPr>
        <p:spPr>
          <a:xfrm>
            <a:off x="1292353" y="5106490"/>
            <a:ext cx="6551583" cy="152791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None/>
            </a:pPr>
            <a:r>
              <a:rPr lang="en-US" sz="1600" dirty="0">
                <a:solidFill>
                  <a:srgbClr val="5F6368"/>
                </a:solidFill>
                <a:latin typeface="Roboto" panose="02000000000000000000" pitchFamily="2" charset="0"/>
              </a:rPr>
              <a:t>TAs:  </a:t>
            </a:r>
            <a:r>
              <a:rPr lang="en-US" sz="2000" dirty="0"/>
              <a:t> </a:t>
            </a:r>
            <a:r>
              <a:rPr lang="en-US" sz="2000" dirty="0" err="1"/>
              <a:t>Arash</a:t>
            </a:r>
            <a:r>
              <a:rPr lang="en-US" sz="2000" dirty="0"/>
              <a:t> </a:t>
            </a:r>
            <a:r>
              <a:rPr lang="en-US" sz="2000" dirty="0" err="1"/>
              <a:t>Zarin</a:t>
            </a:r>
            <a:r>
              <a:rPr lang="en-US" sz="2000" dirty="0"/>
              <a:t> </a:t>
            </a:r>
            <a:r>
              <a:rPr lang="en-US" sz="2000" dirty="0" err="1"/>
              <a:t>nia</a:t>
            </a:r>
            <a:endParaRPr lang="en-US" sz="2000" dirty="0"/>
          </a:p>
          <a:p>
            <a:pPr marL="0" indent="0" algn="just">
              <a:buNone/>
            </a:pPr>
            <a:r>
              <a:rPr lang="en-US" sz="2000" dirty="0"/>
              <a:t>	  </a:t>
            </a:r>
            <a:r>
              <a:rPr lang="en-US" sz="2000" dirty="0" err="1"/>
              <a:t>Sina</a:t>
            </a:r>
            <a:r>
              <a:rPr lang="en-US" sz="2000" dirty="0"/>
              <a:t> </a:t>
            </a:r>
            <a:r>
              <a:rPr lang="en-US" sz="2000" dirty="0" err="1"/>
              <a:t>Rahimzadeh</a:t>
            </a:r>
            <a:endParaRPr lang="en-US" sz="2000" dirty="0"/>
          </a:p>
        </p:txBody>
      </p:sp>
    </p:spTree>
    <p:extLst>
      <p:ext uri="{BB962C8B-B14F-4D97-AF65-F5344CB8AC3E}">
        <p14:creationId xmlns:p14="http://schemas.microsoft.com/office/powerpoint/2010/main" val="1557909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70C61F-2A2F-0CBA-B3A0-7CDB58F4CECA}"/>
              </a:ext>
            </a:extLst>
          </p:cNvPr>
          <p:cNvSpPr txBox="1"/>
          <p:nvPr/>
        </p:nvSpPr>
        <p:spPr>
          <a:xfrm>
            <a:off x="683581" y="763479"/>
            <a:ext cx="10804124" cy="5355312"/>
          </a:xfrm>
          <a:prstGeom prst="rect">
            <a:avLst/>
          </a:prstGeom>
          <a:noFill/>
        </p:spPr>
        <p:txBody>
          <a:bodyPr wrap="square">
            <a:spAutoFit/>
          </a:bodyPr>
          <a:lstStyle/>
          <a:p>
            <a:pPr marL="285750" indent="-285750">
              <a:buFont typeface="Wingdings" panose="05000000000000000000" pitchFamily="2" charset="2"/>
              <a:buChar char="v"/>
            </a:pPr>
            <a:r>
              <a:rPr lang="en-US" sz="1800" b="0" i="0" u="none" strike="noStrike" baseline="0" dirty="0">
                <a:solidFill>
                  <a:srgbClr val="000000"/>
                </a:solidFill>
                <a:latin typeface="Book Antiqua" panose="02040602050305030304" pitchFamily="18" charset="0"/>
              </a:rPr>
              <a:t>there are 32 chess pieces in our chess set, but there are only six different types of pieces (pawns, rooks, bishops, knights, king, and queen). All of these have properties, such as color and the chess set they are part of, but they also have unique shapes when drawn on the chess board, and make different moves. </a:t>
            </a:r>
          </a:p>
          <a:p>
            <a:pPr marL="285750" indent="-285750">
              <a:buFont typeface="Wingdings" panose="05000000000000000000" pitchFamily="2" charset="2"/>
              <a:buChar char="v"/>
            </a:pPr>
            <a:r>
              <a:rPr lang="en-US" sz="1800" b="0" i="0" u="none" strike="noStrike" baseline="0" dirty="0">
                <a:solidFill>
                  <a:srgbClr val="000000"/>
                </a:solidFill>
                <a:latin typeface="Book Antiqua" panose="02040602050305030304" pitchFamily="18" charset="0"/>
              </a:rPr>
              <a:t>Let's see how the six types of pieces can inherit from a </a:t>
            </a:r>
            <a:r>
              <a:rPr lang="en-US" sz="1800" b="1" i="0" u="none" strike="noStrike" baseline="0" dirty="0">
                <a:solidFill>
                  <a:srgbClr val="000000"/>
                </a:solidFill>
                <a:latin typeface="Book Antiqua" panose="02040602050305030304" pitchFamily="18" charset="0"/>
              </a:rPr>
              <a:t>Piece </a:t>
            </a:r>
            <a:r>
              <a:rPr lang="en-US" sz="1800" b="0" i="0" u="none" strike="noStrike" baseline="0" dirty="0">
                <a:solidFill>
                  <a:srgbClr val="000000"/>
                </a:solidFill>
                <a:latin typeface="Book Antiqua" panose="02040602050305030304" pitchFamily="18" charset="0"/>
              </a:rPr>
              <a:t>class:</a:t>
            </a:r>
          </a:p>
          <a:p>
            <a:pPr marL="285750" indent="-285750">
              <a:buFont typeface="Wingdings" panose="05000000000000000000" pitchFamily="2" charset="2"/>
              <a:buChar char="v"/>
            </a:pPr>
            <a:endParaRPr lang="en-US" dirty="0">
              <a:solidFill>
                <a:srgbClr val="000000"/>
              </a:solidFill>
              <a:latin typeface="Book Antiqua" panose="02040602050305030304" pitchFamily="18" charset="0"/>
            </a:endParaRPr>
          </a:p>
          <a:p>
            <a:pPr marL="285750" indent="-285750">
              <a:buFont typeface="Wingdings" panose="05000000000000000000" pitchFamily="2" charset="2"/>
              <a:buChar char="v"/>
            </a:pPr>
            <a:endParaRPr lang="en-US" sz="1800" b="0" i="0" u="none" strike="noStrike" baseline="0" dirty="0">
              <a:solidFill>
                <a:srgbClr val="000000"/>
              </a:solidFill>
              <a:latin typeface="Book Antiqua" panose="02040602050305030304" pitchFamily="18" charset="0"/>
            </a:endParaRPr>
          </a:p>
          <a:p>
            <a:pPr marL="285750" indent="-285750">
              <a:buFont typeface="Wingdings" panose="05000000000000000000" pitchFamily="2" charset="2"/>
              <a:buChar char="v"/>
            </a:pPr>
            <a:endParaRPr lang="en-US" dirty="0">
              <a:solidFill>
                <a:srgbClr val="000000"/>
              </a:solidFill>
              <a:latin typeface="Book Antiqua" panose="02040602050305030304" pitchFamily="18" charset="0"/>
            </a:endParaRPr>
          </a:p>
          <a:p>
            <a:pPr marL="285750" indent="-285750">
              <a:buFont typeface="Wingdings" panose="05000000000000000000" pitchFamily="2" charset="2"/>
              <a:buChar char="v"/>
            </a:pPr>
            <a:endParaRPr lang="en-US" sz="1800" b="0" i="0" u="none" strike="noStrike" baseline="0" dirty="0">
              <a:solidFill>
                <a:srgbClr val="000000"/>
              </a:solidFill>
              <a:latin typeface="Book Antiqua" panose="02040602050305030304" pitchFamily="18" charset="0"/>
            </a:endParaRPr>
          </a:p>
          <a:p>
            <a:pPr marL="285750" indent="-285750">
              <a:buFont typeface="Wingdings" panose="05000000000000000000" pitchFamily="2" charset="2"/>
              <a:buChar char="v"/>
            </a:pPr>
            <a:endParaRPr lang="en-US" dirty="0">
              <a:solidFill>
                <a:srgbClr val="000000"/>
              </a:solidFill>
              <a:latin typeface="Book Antiqua" panose="02040602050305030304" pitchFamily="18" charset="0"/>
            </a:endParaRPr>
          </a:p>
          <a:p>
            <a:pPr marL="285750" indent="-285750">
              <a:buFont typeface="Wingdings" panose="05000000000000000000" pitchFamily="2" charset="2"/>
              <a:buChar char="v"/>
            </a:pPr>
            <a:endParaRPr lang="en-US" sz="1800" b="0" i="0" u="none" strike="noStrike" baseline="0" dirty="0">
              <a:solidFill>
                <a:srgbClr val="000000"/>
              </a:solidFill>
              <a:latin typeface="Book Antiqua" panose="02040602050305030304" pitchFamily="18" charset="0"/>
            </a:endParaRPr>
          </a:p>
          <a:p>
            <a:pPr marL="285750" indent="-285750">
              <a:buFont typeface="Wingdings" panose="05000000000000000000" pitchFamily="2" charset="2"/>
              <a:buChar char="v"/>
            </a:pPr>
            <a:endParaRPr lang="en-US" dirty="0">
              <a:solidFill>
                <a:srgbClr val="000000"/>
              </a:solidFill>
              <a:latin typeface="Book Antiqua" panose="02040602050305030304" pitchFamily="18" charset="0"/>
            </a:endParaRPr>
          </a:p>
          <a:p>
            <a:pPr marL="285750" indent="-285750">
              <a:buFont typeface="Wingdings" panose="05000000000000000000" pitchFamily="2" charset="2"/>
              <a:buChar char="v"/>
            </a:pPr>
            <a:endParaRPr lang="en-US" sz="1800" b="0" i="0" u="none" strike="noStrike" baseline="0" dirty="0">
              <a:solidFill>
                <a:srgbClr val="000000"/>
              </a:solidFill>
              <a:latin typeface="Book Antiqua" panose="02040602050305030304" pitchFamily="18" charset="0"/>
            </a:endParaRPr>
          </a:p>
          <a:p>
            <a:pPr marL="285750" indent="-285750">
              <a:buFont typeface="Wingdings" panose="05000000000000000000" pitchFamily="2" charset="2"/>
              <a:buChar char="v"/>
            </a:pPr>
            <a:endParaRPr lang="en-US" dirty="0">
              <a:solidFill>
                <a:srgbClr val="000000"/>
              </a:solidFill>
              <a:latin typeface="Book Antiqua" panose="02040602050305030304" pitchFamily="18" charset="0"/>
            </a:endParaRPr>
          </a:p>
          <a:p>
            <a:pPr marL="285750" indent="-285750">
              <a:buFont typeface="Wingdings" panose="05000000000000000000" pitchFamily="2" charset="2"/>
              <a:buChar char="v"/>
            </a:pPr>
            <a:endParaRPr lang="en-US" sz="1800" b="0" i="0" u="none" strike="noStrike" baseline="0" dirty="0">
              <a:solidFill>
                <a:srgbClr val="000000"/>
              </a:solidFill>
              <a:latin typeface="Book Antiqua" panose="02040602050305030304" pitchFamily="18" charset="0"/>
            </a:endParaRPr>
          </a:p>
          <a:p>
            <a:pPr marL="285750" indent="-285750">
              <a:buFont typeface="Wingdings" panose="05000000000000000000" pitchFamily="2" charset="2"/>
              <a:buChar char="v"/>
            </a:pPr>
            <a:endParaRPr lang="en-US" dirty="0">
              <a:solidFill>
                <a:srgbClr val="000000"/>
              </a:solidFill>
              <a:latin typeface="Book Antiqua" panose="02040602050305030304" pitchFamily="18" charset="0"/>
            </a:endParaRPr>
          </a:p>
          <a:p>
            <a:pPr marL="285750" indent="-285750">
              <a:buFont typeface="Wingdings" panose="05000000000000000000" pitchFamily="2" charset="2"/>
              <a:buChar char="v"/>
            </a:pPr>
            <a:r>
              <a:rPr lang="en-US" sz="1800" b="0" i="0" u="none" strike="noStrike" baseline="0" dirty="0">
                <a:solidFill>
                  <a:srgbClr val="000000"/>
                </a:solidFill>
                <a:latin typeface="Book Antiqua" panose="02040602050305030304" pitchFamily="18" charset="0"/>
              </a:rPr>
              <a:t>All the subtypes automatically have a </a:t>
            </a:r>
            <a:r>
              <a:rPr lang="en-US" sz="1800" b="1" i="0" u="none" strike="noStrike" baseline="0" dirty="0" err="1">
                <a:solidFill>
                  <a:srgbClr val="000000"/>
                </a:solidFill>
                <a:latin typeface="Book Antiqua" panose="02040602050305030304" pitchFamily="18" charset="0"/>
              </a:rPr>
              <a:t>chess_set</a:t>
            </a:r>
            <a:r>
              <a:rPr lang="en-US" sz="1800" b="1" i="0" u="none" strike="noStrike" baseline="0" dirty="0">
                <a:solidFill>
                  <a:srgbClr val="000000"/>
                </a:solidFill>
                <a:latin typeface="Book Antiqua" panose="02040602050305030304" pitchFamily="18" charset="0"/>
              </a:rPr>
              <a:t> </a:t>
            </a:r>
            <a:r>
              <a:rPr lang="en-US" sz="1800" b="0" i="0" u="none" strike="noStrike" baseline="0" dirty="0">
                <a:solidFill>
                  <a:srgbClr val="000000"/>
                </a:solidFill>
                <a:latin typeface="Book Antiqua" panose="02040602050305030304" pitchFamily="18" charset="0"/>
              </a:rPr>
              <a:t>and </a:t>
            </a:r>
            <a:r>
              <a:rPr lang="en-US" sz="1800" b="1" i="0" u="none" strike="noStrike" baseline="0" dirty="0">
                <a:solidFill>
                  <a:srgbClr val="000000"/>
                </a:solidFill>
                <a:latin typeface="Book Antiqua" panose="02040602050305030304" pitchFamily="18" charset="0"/>
              </a:rPr>
              <a:t>color </a:t>
            </a:r>
            <a:r>
              <a:rPr lang="en-US" sz="1800" b="0" i="0" u="none" strike="noStrike" baseline="0" dirty="0">
                <a:solidFill>
                  <a:srgbClr val="000000"/>
                </a:solidFill>
                <a:latin typeface="Book Antiqua" panose="02040602050305030304" pitchFamily="18" charset="0"/>
              </a:rPr>
              <a:t>attribute inherited from the base class. Each piece provides a different shape property (to be drawn on the screen when rendering the board), and a different </a:t>
            </a:r>
            <a:r>
              <a:rPr lang="en-US" sz="1800" b="1" i="0" u="none" strike="noStrike" baseline="0" dirty="0">
                <a:solidFill>
                  <a:srgbClr val="000000"/>
                </a:solidFill>
                <a:latin typeface="Book Antiqua" panose="02040602050305030304" pitchFamily="18" charset="0"/>
              </a:rPr>
              <a:t>move </a:t>
            </a:r>
            <a:r>
              <a:rPr lang="en-US" sz="1800" b="0" i="0" u="none" strike="noStrike" baseline="0" dirty="0">
                <a:solidFill>
                  <a:srgbClr val="000000"/>
                </a:solidFill>
                <a:latin typeface="Book Antiqua" panose="02040602050305030304" pitchFamily="18" charset="0"/>
              </a:rPr>
              <a:t>method to move the piece to a new position on the board at each turn.  </a:t>
            </a:r>
            <a:endParaRPr lang="en-US" dirty="0"/>
          </a:p>
        </p:txBody>
      </p:sp>
      <p:pic>
        <p:nvPicPr>
          <p:cNvPr id="5" name="Picture 4">
            <a:extLst>
              <a:ext uri="{FF2B5EF4-FFF2-40B4-BE49-F238E27FC236}">
                <a16:creationId xmlns:a16="http://schemas.microsoft.com/office/drawing/2014/main" id="{C296504C-CE63-5D31-677A-CA54C8174362}"/>
              </a:ext>
            </a:extLst>
          </p:cNvPr>
          <p:cNvPicPr>
            <a:picLocks noChangeAspect="1"/>
          </p:cNvPicPr>
          <p:nvPr/>
        </p:nvPicPr>
        <p:blipFill>
          <a:blip r:embed="rId2"/>
          <a:stretch>
            <a:fillRect/>
          </a:stretch>
        </p:blipFill>
        <p:spPr>
          <a:xfrm>
            <a:off x="3180900" y="2240807"/>
            <a:ext cx="6096528" cy="2827265"/>
          </a:xfrm>
          <a:prstGeom prst="rect">
            <a:avLst/>
          </a:prstGeom>
        </p:spPr>
      </p:pic>
    </p:spTree>
    <p:extLst>
      <p:ext uri="{BB962C8B-B14F-4D97-AF65-F5344CB8AC3E}">
        <p14:creationId xmlns:p14="http://schemas.microsoft.com/office/powerpoint/2010/main" val="1335374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BA8ED-A3EC-85E2-65EF-6A3B6400EDEC}"/>
              </a:ext>
            </a:extLst>
          </p:cNvPr>
          <p:cNvSpPr>
            <a:spLocks noGrp="1"/>
          </p:cNvSpPr>
          <p:nvPr>
            <p:ph type="title"/>
          </p:nvPr>
        </p:nvSpPr>
        <p:spPr/>
        <p:txBody>
          <a:bodyPr>
            <a:normAutofit fontScale="90000"/>
          </a:bodyPr>
          <a:lstStyle/>
          <a:p>
            <a:r>
              <a:rPr lang="en-US" dirty="0"/>
              <a:t>Overview of Composition vs Inheritance in Python</a:t>
            </a:r>
          </a:p>
        </p:txBody>
      </p:sp>
      <p:sp>
        <p:nvSpPr>
          <p:cNvPr id="3" name="Text Placeholder 2">
            <a:extLst>
              <a:ext uri="{FF2B5EF4-FFF2-40B4-BE49-F238E27FC236}">
                <a16:creationId xmlns:a16="http://schemas.microsoft.com/office/drawing/2014/main" id="{C8201559-F022-F5AF-285F-C392894E4084}"/>
              </a:ext>
            </a:extLst>
          </p:cNvPr>
          <p:cNvSpPr>
            <a:spLocks noGrp="1"/>
          </p:cNvSpPr>
          <p:nvPr>
            <p:ph type="body" idx="1"/>
          </p:nvPr>
        </p:nvSpPr>
        <p:spPr/>
        <p:txBody>
          <a:bodyPr/>
          <a:lstStyle/>
          <a:p>
            <a:r>
              <a:rPr lang="en-US" dirty="0"/>
              <a:t>Composition</a:t>
            </a:r>
          </a:p>
        </p:txBody>
      </p:sp>
      <p:pic>
        <p:nvPicPr>
          <p:cNvPr id="8" name="Content Placeholder 7">
            <a:extLst>
              <a:ext uri="{FF2B5EF4-FFF2-40B4-BE49-F238E27FC236}">
                <a16:creationId xmlns:a16="http://schemas.microsoft.com/office/drawing/2014/main" id="{AA863D70-223D-03A3-D17B-A141BB656E3C}"/>
              </a:ext>
            </a:extLst>
          </p:cNvPr>
          <p:cNvPicPr>
            <a:picLocks noGrp="1" noChangeAspect="1"/>
          </p:cNvPicPr>
          <p:nvPr>
            <p:ph sz="half" idx="2"/>
          </p:nvPr>
        </p:nvPicPr>
        <p:blipFill>
          <a:blip r:embed="rId2"/>
          <a:stretch>
            <a:fillRect/>
          </a:stretch>
        </p:blipFill>
        <p:spPr>
          <a:xfrm>
            <a:off x="1851803" y="3144203"/>
            <a:ext cx="3713986" cy="3027997"/>
          </a:xfrm>
        </p:spPr>
      </p:pic>
      <p:sp>
        <p:nvSpPr>
          <p:cNvPr id="5" name="Text Placeholder 4">
            <a:extLst>
              <a:ext uri="{FF2B5EF4-FFF2-40B4-BE49-F238E27FC236}">
                <a16:creationId xmlns:a16="http://schemas.microsoft.com/office/drawing/2014/main" id="{D81D3BF3-C2F0-3FEE-B9B3-3741EB905A83}"/>
              </a:ext>
            </a:extLst>
          </p:cNvPr>
          <p:cNvSpPr>
            <a:spLocks noGrp="1"/>
          </p:cNvSpPr>
          <p:nvPr>
            <p:ph type="body" sz="quarter" idx="3"/>
          </p:nvPr>
        </p:nvSpPr>
        <p:spPr/>
        <p:txBody>
          <a:bodyPr/>
          <a:lstStyle/>
          <a:p>
            <a:r>
              <a:rPr lang="en-US" dirty="0"/>
              <a:t>Inheritance</a:t>
            </a:r>
          </a:p>
        </p:txBody>
      </p:sp>
      <p:pic>
        <p:nvPicPr>
          <p:cNvPr id="10" name="Content Placeholder 9">
            <a:extLst>
              <a:ext uri="{FF2B5EF4-FFF2-40B4-BE49-F238E27FC236}">
                <a16:creationId xmlns:a16="http://schemas.microsoft.com/office/drawing/2014/main" id="{4B0AEF7C-3DAF-C664-AC21-6AEDCE0F8C7A}"/>
              </a:ext>
            </a:extLst>
          </p:cNvPr>
          <p:cNvPicPr>
            <a:picLocks noGrp="1" noChangeAspect="1"/>
          </p:cNvPicPr>
          <p:nvPr>
            <p:ph sz="quarter" idx="4"/>
          </p:nvPr>
        </p:nvPicPr>
        <p:blipFill>
          <a:blip r:embed="rId3"/>
          <a:stretch>
            <a:fillRect/>
          </a:stretch>
        </p:blipFill>
        <p:spPr>
          <a:xfrm>
            <a:off x="6955701" y="3144203"/>
            <a:ext cx="3099391" cy="3104197"/>
          </a:xfrm>
        </p:spPr>
      </p:pic>
    </p:spTree>
    <p:extLst>
      <p:ext uri="{BB962C8B-B14F-4D97-AF65-F5344CB8AC3E}">
        <p14:creationId xmlns:p14="http://schemas.microsoft.com/office/powerpoint/2010/main" val="1036325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C0532-4F8A-7F03-4FBD-CF27313BB76A}"/>
              </a:ext>
            </a:extLst>
          </p:cNvPr>
          <p:cNvSpPr>
            <a:spLocks noGrp="1"/>
          </p:cNvSpPr>
          <p:nvPr>
            <p:ph type="title"/>
          </p:nvPr>
        </p:nvSpPr>
        <p:spPr/>
        <p:txBody>
          <a:bodyPr/>
          <a:lstStyle/>
          <a:p>
            <a:r>
              <a:rPr lang="en-US" dirty="0"/>
              <a:t>Basic inheritance in Python</a:t>
            </a:r>
          </a:p>
        </p:txBody>
      </p:sp>
      <p:sp>
        <p:nvSpPr>
          <p:cNvPr id="3" name="Content Placeholder 2">
            <a:extLst>
              <a:ext uri="{FF2B5EF4-FFF2-40B4-BE49-F238E27FC236}">
                <a16:creationId xmlns:a16="http://schemas.microsoft.com/office/drawing/2014/main" id="{291AF3CD-CAFA-61AB-E643-EC5B61239D38}"/>
              </a:ext>
            </a:extLst>
          </p:cNvPr>
          <p:cNvSpPr>
            <a:spLocks noGrp="1"/>
          </p:cNvSpPr>
          <p:nvPr>
            <p:ph idx="1"/>
          </p:nvPr>
        </p:nvSpPr>
        <p:spPr/>
        <p:txBody>
          <a:bodyPr>
            <a:normAutofit fontScale="92500" lnSpcReduction="10000"/>
          </a:bodyPr>
          <a:lstStyle/>
          <a:p>
            <a:r>
              <a:rPr lang="en-US" sz="1800" b="0" i="0" u="none" strike="noStrike" baseline="0" dirty="0">
                <a:solidFill>
                  <a:srgbClr val="000000"/>
                </a:solidFill>
                <a:latin typeface="Book Antiqua" panose="02040602050305030304" pitchFamily="18" charset="0"/>
              </a:rPr>
              <a:t>Technically, every class we create uses inheritance! All Python classes are subclasses of the special class named </a:t>
            </a:r>
            <a:r>
              <a:rPr lang="en-US" sz="1800" b="0" i="0" u="none" strike="noStrike" baseline="0" dirty="0">
                <a:solidFill>
                  <a:srgbClr val="000000"/>
                </a:solidFill>
                <a:latin typeface="Courier Std"/>
              </a:rPr>
              <a:t>object</a:t>
            </a:r>
            <a:r>
              <a:rPr lang="en-US" sz="1800" b="0" i="0" u="none" strike="noStrike" baseline="0" dirty="0">
                <a:solidFill>
                  <a:srgbClr val="000000"/>
                </a:solidFill>
                <a:latin typeface="Book Antiqua" panose="02040602050305030304" pitchFamily="18" charset="0"/>
              </a:rPr>
              <a:t>. </a:t>
            </a:r>
          </a:p>
          <a:p>
            <a:r>
              <a:rPr lang="en-US" sz="1800" b="0" i="0" u="none" strike="noStrike" baseline="0" dirty="0">
                <a:solidFill>
                  <a:srgbClr val="000000"/>
                </a:solidFill>
                <a:latin typeface="Book Antiqua" panose="02040602050305030304" pitchFamily="18" charset="0"/>
              </a:rPr>
              <a:t>If we don't explicitly inherit from a different class, our classes will automatically inherit from </a:t>
            </a:r>
            <a:r>
              <a:rPr lang="en-US" sz="1800" b="0" i="0" u="none" strike="noStrike" baseline="0" dirty="0">
                <a:solidFill>
                  <a:srgbClr val="000000"/>
                </a:solidFill>
                <a:latin typeface="Courier Std"/>
              </a:rPr>
              <a:t>object</a:t>
            </a:r>
            <a:r>
              <a:rPr lang="en-US" sz="1800" b="0" i="0" u="none" strike="noStrike" baseline="0" dirty="0">
                <a:solidFill>
                  <a:srgbClr val="000000"/>
                </a:solidFill>
                <a:latin typeface="Book Antiqua" panose="02040602050305030304" pitchFamily="18" charset="0"/>
              </a:rPr>
              <a:t>. However, we can openly state that our class derives from </a:t>
            </a:r>
            <a:r>
              <a:rPr lang="en-US" sz="1800" b="0" i="0" u="none" strike="noStrike" baseline="0" dirty="0">
                <a:solidFill>
                  <a:srgbClr val="000000"/>
                </a:solidFill>
                <a:latin typeface="Courier Std"/>
              </a:rPr>
              <a:t>object </a:t>
            </a:r>
            <a:r>
              <a:rPr lang="en-US" sz="1800" b="0" i="0" u="none" strike="noStrike" baseline="0" dirty="0">
                <a:solidFill>
                  <a:srgbClr val="000000"/>
                </a:solidFill>
                <a:latin typeface="Book Antiqua" panose="02040602050305030304" pitchFamily="18" charset="0"/>
              </a:rPr>
              <a:t>using the following syntax:</a:t>
            </a:r>
          </a:p>
          <a:p>
            <a:pPr marL="457200" lvl="1" indent="0">
              <a:buNone/>
            </a:pPr>
            <a:r>
              <a:rPr lang="en-US" sz="1400" b="0" i="0" u="none" strike="noStrike" baseline="0" dirty="0">
                <a:solidFill>
                  <a:srgbClr val="000000"/>
                </a:solidFill>
                <a:latin typeface="Courier Std"/>
              </a:rPr>
              <a:t>class </a:t>
            </a:r>
            <a:r>
              <a:rPr lang="en-US" sz="1400" b="0" i="0" u="none" strike="noStrike" baseline="0" dirty="0" err="1">
                <a:solidFill>
                  <a:srgbClr val="000000"/>
                </a:solidFill>
                <a:latin typeface="Courier Std"/>
              </a:rPr>
              <a:t>MySubClass</a:t>
            </a:r>
            <a:r>
              <a:rPr lang="en-US" sz="1400" b="0" i="0" u="none" strike="noStrike" baseline="0" dirty="0">
                <a:solidFill>
                  <a:srgbClr val="000000"/>
                </a:solidFill>
                <a:latin typeface="Courier Std"/>
              </a:rPr>
              <a:t>(object): </a:t>
            </a:r>
          </a:p>
          <a:p>
            <a:pPr marL="457200" lvl="1" indent="0">
              <a:buNone/>
            </a:pPr>
            <a:r>
              <a:rPr lang="en-US" sz="1400" b="0" i="0" u="none" strike="noStrike" baseline="0" dirty="0">
                <a:solidFill>
                  <a:srgbClr val="000000"/>
                </a:solidFill>
                <a:latin typeface="Courier Std"/>
              </a:rPr>
              <a:t>	pass </a:t>
            </a:r>
          </a:p>
          <a:p>
            <a:r>
              <a:rPr lang="en-US" sz="1800" b="0" i="0" u="none" strike="noStrike" baseline="0" dirty="0">
                <a:solidFill>
                  <a:srgbClr val="000000"/>
                </a:solidFill>
                <a:latin typeface="Book Antiqua" panose="02040602050305030304" pitchFamily="18" charset="0"/>
              </a:rPr>
              <a:t>A</a:t>
            </a:r>
            <a:r>
              <a:rPr lang="en-US" sz="1800" b="1" i="0" u="none" strike="noStrike" baseline="0" dirty="0">
                <a:solidFill>
                  <a:srgbClr val="000000"/>
                </a:solidFill>
                <a:latin typeface="Book Antiqua" panose="02040602050305030304" pitchFamily="18" charset="0"/>
              </a:rPr>
              <a:t> superclass</a:t>
            </a:r>
            <a:r>
              <a:rPr lang="en-US" sz="1800" b="0" i="0" u="none" strike="noStrike" baseline="0" dirty="0">
                <a:solidFill>
                  <a:srgbClr val="000000"/>
                </a:solidFill>
                <a:latin typeface="Book Antiqua" panose="02040602050305030304" pitchFamily="18" charset="0"/>
              </a:rPr>
              <a:t>, or parent class, is a class that is being inherited from. </a:t>
            </a:r>
            <a:r>
              <a:rPr lang="en-US" sz="1800" b="1" i="0" u="none" strike="noStrike" baseline="0" dirty="0">
                <a:solidFill>
                  <a:srgbClr val="000000"/>
                </a:solidFill>
                <a:latin typeface="Book Antiqua" panose="02040602050305030304" pitchFamily="18" charset="0"/>
              </a:rPr>
              <a:t>A subclass </a:t>
            </a:r>
            <a:r>
              <a:rPr lang="en-US" sz="1800" b="0" i="0" u="none" strike="noStrike" baseline="0" dirty="0">
                <a:solidFill>
                  <a:srgbClr val="000000"/>
                </a:solidFill>
                <a:latin typeface="Book Antiqua" panose="02040602050305030304" pitchFamily="18" charset="0"/>
              </a:rPr>
              <a:t>is a class that is inheriting from a superclass. </a:t>
            </a:r>
          </a:p>
          <a:p>
            <a:r>
              <a:rPr lang="en-US" sz="1800" b="0" i="0" u="none" strike="noStrike" baseline="0" dirty="0">
                <a:solidFill>
                  <a:srgbClr val="000000"/>
                </a:solidFill>
                <a:latin typeface="Book Antiqua" panose="02040602050305030304" pitchFamily="18" charset="0"/>
              </a:rPr>
              <a:t>A subclass is also said to be </a:t>
            </a:r>
            <a:r>
              <a:rPr lang="en-US" sz="1800" b="1" i="0" u="none" strike="noStrike" baseline="0" dirty="0">
                <a:solidFill>
                  <a:srgbClr val="000000"/>
                </a:solidFill>
                <a:latin typeface="Book Antiqua" panose="02040602050305030304" pitchFamily="18" charset="0"/>
              </a:rPr>
              <a:t>derived</a:t>
            </a:r>
            <a:r>
              <a:rPr lang="en-US" sz="1800" b="0" i="0" u="none" strike="noStrike" baseline="0" dirty="0">
                <a:solidFill>
                  <a:srgbClr val="000000"/>
                </a:solidFill>
                <a:latin typeface="Book Antiqua" panose="02040602050305030304" pitchFamily="18" charset="0"/>
              </a:rPr>
              <a:t> from its parent class or that the subclass </a:t>
            </a:r>
            <a:r>
              <a:rPr lang="en-US" sz="1800" b="1" i="0" u="none" strike="noStrike" baseline="0" dirty="0">
                <a:solidFill>
                  <a:srgbClr val="000000"/>
                </a:solidFill>
                <a:latin typeface="Book Antiqua" panose="02040602050305030304" pitchFamily="18" charset="0"/>
              </a:rPr>
              <a:t>extends</a:t>
            </a:r>
            <a:r>
              <a:rPr lang="en-US" sz="1800" b="0" i="0" u="none" strike="noStrike" baseline="0" dirty="0">
                <a:solidFill>
                  <a:srgbClr val="000000"/>
                </a:solidFill>
                <a:latin typeface="Book Antiqua" panose="02040602050305030304" pitchFamily="18" charset="0"/>
              </a:rPr>
              <a:t> the parent. </a:t>
            </a:r>
            <a:endParaRPr lang="en-US" dirty="0"/>
          </a:p>
        </p:txBody>
      </p:sp>
    </p:spTree>
    <p:extLst>
      <p:ext uri="{BB962C8B-B14F-4D97-AF65-F5344CB8AC3E}">
        <p14:creationId xmlns:p14="http://schemas.microsoft.com/office/powerpoint/2010/main" val="3814423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86C9-3FF5-B8E5-35BB-95F2EDA83401}"/>
              </a:ext>
            </a:extLst>
          </p:cNvPr>
          <p:cNvSpPr>
            <a:spLocks noGrp="1"/>
          </p:cNvSpPr>
          <p:nvPr>
            <p:ph type="title"/>
          </p:nvPr>
        </p:nvSpPr>
        <p:spPr/>
        <p:txBody>
          <a:bodyPr/>
          <a:lstStyle/>
          <a:p>
            <a:r>
              <a:rPr lang="en-US" dirty="0"/>
              <a:t>How do we apply inheritance in practice?</a:t>
            </a:r>
          </a:p>
        </p:txBody>
      </p:sp>
      <p:sp>
        <p:nvSpPr>
          <p:cNvPr id="3" name="Content Placeholder 2">
            <a:extLst>
              <a:ext uri="{FF2B5EF4-FFF2-40B4-BE49-F238E27FC236}">
                <a16:creationId xmlns:a16="http://schemas.microsoft.com/office/drawing/2014/main" id="{62C6008D-4BCA-FFCD-2D3F-EA6EFFDA537B}"/>
              </a:ext>
            </a:extLst>
          </p:cNvPr>
          <p:cNvSpPr>
            <a:spLocks noGrp="1"/>
          </p:cNvSpPr>
          <p:nvPr>
            <p:ph idx="1"/>
          </p:nvPr>
        </p:nvSpPr>
        <p:spPr/>
        <p:txBody>
          <a:bodyPr>
            <a:normAutofit/>
          </a:bodyPr>
          <a:lstStyle/>
          <a:p>
            <a:r>
              <a:rPr lang="en-US" dirty="0"/>
              <a:t>Example: a </a:t>
            </a:r>
            <a:r>
              <a:rPr lang="en-US" sz="1800" b="0" i="0" u="none" strike="noStrike" baseline="0" dirty="0">
                <a:solidFill>
                  <a:srgbClr val="000000"/>
                </a:solidFill>
                <a:latin typeface="Book Antiqua" panose="02040602050305030304" pitchFamily="18" charset="0"/>
              </a:rPr>
              <a:t>simple contact manager that tracks the name and e-mail address of several people. </a:t>
            </a:r>
          </a:p>
          <a:p>
            <a:endParaRPr lang="en-US" sz="1800" dirty="0">
              <a:solidFill>
                <a:srgbClr val="000000"/>
              </a:solidFill>
              <a:latin typeface="Book Antiqua" panose="02040602050305030304" pitchFamily="18" charset="0"/>
            </a:endParaRPr>
          </a:p>
          <a:p>
            <a:pPr marL="457200" lvl="1" indent="0">
              <a:buNone/>
            </a:pPr>
            <a:r>
              <a:rPr lang="en-US" sz="1200" b="0" i="0" u="none" strike="noStrike" baseline="0" dirty="0">
                <a:solidFill>
                  <a:srgbClr val="000000"/>
                </a:solidFill>
                <a:latin typeface="Courier Std"/>
              </a:rPr>
              <a:t>class Contact: </a:t>
            </a:r>
          </a:p>
          <a:p>
            <a:pPr marL="914400" lvl="2" indent="0">
              <a:buNone/>
            </a:pPr>
            <a:r>
              <a:rPr lang="en-US" sz="1200" b="1" i="0" u="none" strike="noStrike" baseline="0" dirty="0" err="1">
                <a:solidFill>
                  <a:srgbClr val="000000"/>
                </a:solidFill>
                <a:latin typeface="Courier Std"/>
              </a:rPr>
              <a:t>all_contacts</a:t>
            </a:r>
            <a:r>
              <a:rPr lang="en-US" sz="1200" b="1" i="0" u="none" strike="noStrike" baseline="0" dirty="0">
                <a:solidFill>
                  <a:srgbClr val="000000"/>
                </a:solidFill>
                <a:latin typeface="Courier Std"/>
              </a:rPr>
              <a:t> = [] </a:t>
            </a:r>
            <a:endParaRPr lang="en-US" sz="1200" b="0" i="0" u="none" strike="noStrike" baseline="0" dirty="0">
              <a:solidFill>
                <a:srgbClr val="000000"/>
              </a:solidFill>
              <a:latin typeface="Courier Std"/>
            </a:endParaRPr>
          </a:p>
          <a:p>
            <a:pPr marL="914400" lvl="2" indent="0">
              <a:buNone/>
            </a:pPr>
            <a:r>
              <a:rPr lang="en-US" sz="1200" b="0" i="0" u="none" strike="noStrike" baseline="0" dirty="0">
                <a:solidFill>
                  <a:srgbClr val="000000"/>
                </a:solidFill>
                <a:latin typeface="Courier Std"/>
              </a:rPr>
              <a:t>def __</a:t>
            </a:r>
            <a:r>
              <a:rPr lang="en-US" sz="1200" b="0" i="0" u="none" strike="noStrike" baseline="0" dirty="0" err="1">
                <a:solidFill>
                  <a:srgbClr val="000000"/>
                </a:solidFill>
                <a:latin typeface="Courier Std"/>
              </a:rPr>
              <a:t>init</a:t>
            </a:r>
            <a:r>
              <a:rPr lang="en-US" sz="1200" b="0" i="0" u="none" strike="noStrike" baseline="0" dirty="0">
                <a:solidFill>
                  <a:srgbClr val="000000"/>
                </a:solidFill>
                <a:latin typeface="Courier Std"/>
              </a:rPr>
              <a:t>__(self, name, email): </a:t>
            </a:r>
          </a:p>
          <a:p>
            <a:pPr marL="1257300" lvl="3" indent="0">
              <a:buNone/>
            </a:pPr>
            <a:r>
              <a:rPr lang="en-US" sz="1200" b="0" i="0" u="none" strike="noStrike" baseline="0" dirty="0">
                <a:solidFill>
                  <a:srgbClr val="000000"/>
                </a:solidFill>
                <a:latin typeface="Courier Std"/>
              </a:rPr>
              <a:t>self.name = name </a:t>
            </a:r>
          </a:p>
          <a:p>
            <a:pPr marL="1257300" lvl="3" indent="0">
              <a:buNone/>
            </a:pPr>
            <a:r>
              <a:rPr lang="en-US" sz="1200" b="0" i="0" u="none" strike="noStrike" baseline="0" dirty="0" err="1">
                <a:solidFill>
                  <a:srgbClr val="000000"/>
                </a:solidFill>
                <a:latin typeface="Courier Std"/>
              </a:rPr>
              <a:t>self.email</a:t>
            </a:r>
            <a:r>
              <a:rPr lang="en-US" sz="1200" b="0" i="0" u="none" strike="noStrike" baseline="0" dirty="0">
                <a:solidFill>
                  <a:srgbClr val="000000"/>
                </a:solidFill>
                <a:latin typeface="Courier Std"/>
              </a:rPr>
              <a:t> = email </a:t>
            </a:r>
          </a:p>
          <a:p>
            <a:pPr marL="1257300" lvl="3" indent="0">
              <a:buNone/>
            </a:pPr>
            <a:r>
              <a:rPr lang="en-US" sz="1200" b="1" i="0" u="none" strike="noStrike" baseline="0" dirty="0" err="1">
                <a:solidFill>
                  <a:srgbClr val="000000"/>
                </a:solidFill>
                <a:latin typeface="Courier Std"/>
              </a:rPr>
              <a:t>Contact.all_contacts.append</a:t>
            </a:r>
            <a:r>
              <a:rPr lang="en-US" sz="1200" b="1" i="0" u="none" strike="noStrike" baseline="0" dirty="0">
                <a:solidFill>
                  <a:srgbClr val="000000"/>
                </a:solidFill>
                <a:latin typeface="Courier Std"/>
              </a:rPr>
              <a:t>(self) </a:t>
            </a:r>
            <a:endParaRPr lang="en-US" sz="1200" dirty="0"/>
          </a:p>
        </p:txBody>
      </p:sp>
      <p:sp>
        <p:nvSpPr>
          <p:cNvPr id="4" name="Cloud 3">
            <a:extLst>
              <a:ext uri="{FF2B5EF4-FFF2-40B4-BE49-F238E27FC236}">
                <a16:creationId xmlns:a16="http://schemas.microsoft.com/office/drawing/2014/main" id="{819ECCEA-E5A9-F8F4-A04A-A9EB6175F4A1}"/>
              </a:ext>
            </a:extLst>
          </p:cNvPr>
          <p:cNvSpPr/>
          <p:nvPr/>
        </p:nvSpPr>
        <p:spPr>
          <a:xfrm>
            <a:off x="6169981" y="3429000"/>
            <a:ext cx="4864963" cy="145371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class variables: </a:t>
            </a:r>
          </a:p>
          <a:p>
            <a:pPr algn="ctr"/>
            <a:r>
              <a:rPr lang="en-US" sz="1400" dirty="0">
                <a:solidFill>
                  <a:schemeClr val="bg1"/>
                </a:solidFill>
              </a:rPr>
              <a:t>part of the class definition, is shared by all instances of this class. This means that</a:t>
            </a:r>
          </a:p>
          <a:p>
            <a:pPr algn="ctr"/>
            <a:r>
              <a:rPr lang="en-US" sz="1400" dirty="0">
                <a:solidFill>
                  <a:schemeClr val="bg1"/>
                </a:solidFill>
              </a:rPr>
              <a:t>there is only one </a:t>
            </a:r>
            <a:r>
              <a:rPr lang="en-US" sz="1400" dirty="0" err="1">
                <a:solidFill>
                  <a:schemeClr val="bg1"/>
                </a:solidFill>
              </a:rPr>
              <a:t>Contact.all_contacts</a:t>
            </a:r>
            <a:r>
              <a:rPr lang="en-US" sz="1400" dirty="0">
                <a:solidFill>
                  <a:schemeClr val="bg1"/>
                </a:solidFill>
              </a:rPr>
              <a:t> list</a:t>
            </a:r>
          </a:p>
        </p:txBody>
      </p:sp>
    </p:spTree>
    <p:extLst>
      <p:ext uri="{BB962C8B-B14F-4D97-AF65-F5344CB8AC3E}">
        <p14:creationId xmlns:p14="http://schemas.microsoft.com/office/powerpoint/2010/main" val="797977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6737F6-8A31-D1D0-E25D-82DBBB0AE9F8}"/>
              </a:ext>
            </a:extLst>
          </p:cNvPr>
          <p:cNvSpPr txBox="1"/>
          <p:nvPr/>
        </p:nvSpPr>
        <p:spPr>
          <a:xfrm>
            <a:off x="674703" y="710214"/>
            <a:ext cx="10768614" cy="5386090"/>
          </a:xfrm>
          <a:prstGeom prst="rect">
            <a:avLst/>
          </a:prstGeom>
          <a:noFill/>
        </p:spPr>
        <p:txBody>
          <a:bodyPr wrap="square">
            <a:spAutoFit/>
          </a:bodyPr>
          <a:lstStyle/>
          <a:p>
            <a:r>
              <a:rPr lang="en-US" sz="1800" b="0" i="0" u="none" strike="noStrike" baseline="0" dirty="0">
                <a:solidFill>
                  <a:srgbClr val="000000"/>
                </a:solidFill>
                <a:latin typeface="Book Antiqua" panose="02040602050305030304" pitchFamily="18" charset="0"/>
              </a:rPr>
              <a:t>what if some of our contacts are also suppliers that we need to order supplies from?</a:t>
            </a:r>
          </a:p>
          <a:p>
            <a:endParaRPr lang="en-US" dirty="0">
              <a:solidFill>
                <a:srgbClr val="000000"/>
              </a:solidFill>
              <a:latin typeface="Book Antiqua" panose="02040602050305030304" pitchFamily="18" charset="0"/>
            </a:endParaRPr>
          </a:p>
          <a:p>
            <a:r>
              <a:rPr lang="en-US" sz="1400" b="0" i="0" u="none" strike="noStrike" baseline="0" dirty="0">
                <a:solidFill>
                  <a:srgbClr val="000000"/>
                </a:solidFill>
                <a:latin typeface="Courier Std"/>
              </a:rPr>
              <a:t>class Supplier(Contact): </a:t>
            </a:r>
          </a:p>
          <a:p>
            <a:pPr lvl="1"/>
            <a:r>
              <a:rPr lang="en-US" sz="1400" b="0" i="0" u="none" strike="noStrike" baseline="0" dirty="0">
                <a:solidFill>
                  <a:srgbClr val="000000"/>
                </a:solidFill>
                <a:latin typeface="Courier Std"/>
              </a:rPr>
              <a:t>def order(self, order): </a:t>
            </a:r>
          </a:p>
          <a:p>
            <a:pPr lvl="2"/>
            <a:r>
              <a:rPr lang="en-US" sz="1400" b="0" i="0" u="none" strike="noStrike" baseline="0" dirty="0">
                <a:solidFill>
                  <a:srgbClr val="000000"/>
                </a:solidFill>
                <a:latin typeface="Courier Std"/>
              </a:rPr>
              <a:t>print("If this were a real system we would send " </a:t>
            </a:r>
          </a:p>
          <a:p>
            <a:pPr lvl="2"/>
            <a:r>
              <a:rPr lang="en-US" sz="1400" b="0" i="0" u="none" strike="noStrike" baseline="0" dirty="0">
                <a:solidFill>
                  <a:srgbClr val="000000"/>
                </a:solidFill>
                <a:latin typeface="Courier Std"/>
              </a:rPr>
              <a:t>"'{}' order to '{}'".format(order, self.name)) </a:t>
            </a:r>
            <a:r>
              <a:rPr lang="en-US" sz="1400" b="0" i="0" u="none" strike="noStrike" baseline="0" dirty="0">
                <a:solidFill>
                  <a:srgbClr val="000000"/>
                </a:solidFill>
                <a:latin typeface="Book Antiqua" panose="02040602050305030304" pitchFamily="18" charset="0"/>
              </a:rPr>
              <a:t> </a:t>
            </a:r>
          </a:p>
          <a:p>
            <a:pPr marL="285750" indent="-285750">
              <a:buFont typeface="Arial" panose="020B0604020202020204" pitchFamily="34" charset="0"/>
              <a:buChar char="•"/>
            </a:pPr>
            <a:endParaRPr lang="en-US" sz="1800" b="0" i="0" u="none" strike="noStrike" baseline="0" dirty="0">
              <a:solidFill>
                <a:srgbClr val="000000"/>
              </a:solidFill>
              <a:latin typeface="Book Antiqua" panose="02040602050305030304" pitchFamily="18" charset="0"/>
            </a:endParaRPr>
          </a:p>
          <a:p>
            <a:pPr marL="285750" indent="-285750">
              <a:buFont typeface="Arial" panose="020B0604020202020204" pitchFamily="34" charset="0"/>
              <a:buChar char="•"/>
            </a:pPr>
            <a:endParaRPr lang="en-US" dirty="0">
              <a:solidFill>
                <a:srgbClr val="000000"/>
              </a:solidFill>
              <a:latin typeface="Book Antiqua" panose="02040602050305030304" pitchFamily="18" charset="0"/>
            </a:endParaRPr>
          </a:p>
          <a:p>
            <a:pPr marL="285750" indent="-285750">
              <a:buFont typeface="Arial" panose="020B0604020202020204" pitchFamily="34" charset="0"/>
              <a:buChar char="•"/>
            </a:pPr>
            <a:endParaRPr lang="en-US" dirty="0">
              <a:solidFill>
                <a:srgbClr val="000000"/>
              </a:solidFill>
              <a:latin typeface="Book Antiqua" panose="02040602050305030304" pitchFamily="18" charset="0"/>
            </a:endParaRPr>
          </a:p>
          <a:p>
            <a:pPr marL="285750" indent="-285750">
              <a:buFont typeface="Arial" panose="020B0604020202020204" pitchFamily="34" charset="0"/>
              <a:buChar char="•"/>
            </a:pPr>
            <a:endParaRPr lang="en-US" dirty="0">
              <a:solidFill>
                <a:srgbClr val="000000"/>
              </a:solidFill>
              <a:latin typeface="Book Antiqua" panose="02040602050305030304" pitchFamily="18" charset="0"/>
            </a:endParaRPr>
          </a:p>
          <a:p>
            <a:pPr marL="285750" indent="-285750">
              <a:buFont typeface="Arial" panose="020B0604020202020204" pitchFamily="34" charset="0"/>
              <a:buChar char="•"/>
            </a:pPr>
            <a:endParaRPr lang="en-US" dirty="0">
              <a:solidFill>
                <a:srgbClr val="000000"/>
              </a:solidFill>
              <a:latin typeface="Book Antiqua" panose="02040602050305030304" pitchFamily="18" charset="0"/>
            </a:endParaRPr>
          </a:p>
          <a:p>
            <a:pPr marL="285750" indent="-285750">
              <a:buFont typeface="Arial" panose="020B0604020202020204" pitchFamily="34" charset="0"/>
              <a:buChar char="•"/>
            </a:pPr>
            <a:endParaRPr lang="en-US" dirty="0">
              <a:solidFill>
                <a:srgbClr val="000000"/>
              </a:solidFill>
              <a:latin typeface="Book Antiqua" panose="02040602050305030304" pitchFamily="18" charset="0"/>
            </a:endParaRPr>
          </a:p>
          <a:p>
            <a:pPr marL="285750" indent="-285750">
              <a:buFont typeface="Arial" panose="020B0604020202020204" pitchFamily="34" charset="0"/>
              <a:buChar char="•"/>
            </a:pPr>
            <a:endParaRPr lang="en-US" dirty="0">
              <a:solidFill>
                <a:srgbClr val="000000"/>
              </a:solidFill>
              <a:latin typeface="Book Antiqua" panose="02040602050305030304" pitchFamily="18" charset="0"/>
            </a:endParaRPr>
          </a:p>
          <a:p>
            <a:pPr marL="285750" indent="-285750">
              <a:buFont typeface="Arial" panose="020B0604020202020204" pitchFamily="34" charset="0"/>
              <a:buChar char="•"/>
            </a:pPr>
            <a:endParaRPr lang="en-US" dirty="0">
              <a:solidFill>
                <a:srgbClr val="000000"/>
              </a:solidFill>
              <a:latin typeface="Book Antiqua" panose="02040602050305030304" pitchFamily="18" charset="0"/>
            </a:endParaRPr>
          </a:p>
          <a:p>
            <a:pPr marL="285750" indent="-285750">
              <a:buFont typeface="Arial" panose="020B0604020202020204" pitchFamily="34" charset="0"/>
              <a:buChar char="•"/>
            </a:pPr>
            <a:endParaRPr lang="en-US" sz="1800" b="0" i="0" u="none" strike="noStrike" baseline="0" dirty="0">
              <a:solidFill>
                <a:srgbClr val="000000"/>
              </a:solidFill>
              <a:latin typeface="Book Antiqua" panose="02040602050305030304" pitchFamily="18" charset="0"/>
            </a:endParaRPr>
          </a:p>
          <a:p>
            <a:pPr marL="285750" indent="-285750">
              <a:buFont typeface="Arial" panose="020B0604020202020204" pitchFamily="34" charset="0"/>
              <a:buChar char="•"/>
            </a:pPr>
            <a:endParaRPr lang="en-US" dirty="0">
              <a:solidFill>
                <a:srgbClr val="000000"/>
              </a:solidFill>
              <a:latin typeface="Book Antiqua" panose="02040602050305030304" pitchFamily="18" charset="0"/>
            </a:endParaRPr>
          </a:p>
          <a:p>
            <a:pPr marL="285750" indent="-285750">
              <a:buFont typeface="Arial" panose="020B0604020202020204" pitchFamily="34" charset="0"/>
              <a:buChar char="•"/>
            </a:pPr>
            <a:r>
              <a:rPr lang="en-US" sz="1800" b="0" i="0" u="none" strike="noStrike" baseline="0" dirty="0">
                <a:solidFill>
                  <a:srgbClr val="000000"/>
                </a:solidFill>
                <a:latin typeface="Book Antiqua" panose="02040602050305030304" pitchFamily="18" charset="0"/>
              </a:rPr>
              <a:t>all contacts, including suppliers, accept a name and e-mail address in their </a:t>
            </a:r>
            <a:r>
              <a:rPr lang="en-US" sz="1800" b="0" i="0" u="none" strike="noStrike" baseline="0" dirty="0">
                <a:solidFill>
                  <a:srgbClr val="000000"/>
                </a:solidFill>
                <a:latin typeface="Courier Std"/>
              </a:rPr>
              <a:t>__</a:t>
            </a:r>
            <a:r>
              <a:rPr lang="en-US" sz="1800" b="0" i="0" u="none" strike="noStrike" baseline="0" dirty="0" err="1">
                <a:solidFill>
                  <a:srgbClr val="000000"/>
                </a:solidFill>
                <a:latin typeface="Courier Std"/>
              </a:rPr>
              <a:t>init</a:t>
            </a:r>
            <a:r>
              <a:rPr lang="en-US" sz="1800" b="0" i="0" u="none" strike="noStrike" baseline="0" dirty="0">
                <a:solidFill>
                  <a:srgbClr val="000000"/>
                </a:solidFill>
                <a:latin typeface="Courier Std"/>
              </a:rPr>
              <a:t>__</a:t>
            </a:r>
            <a:r>
              <a:rPr lang="en-US" sz="1800" b="0" i="0" u="none" strike="noStrike" baseline="0" dirty="0">
                <a:solidFill>
                  <a:srgbClr val="000000"/>
                </a:solidFill>
                <a:latin typeface="Book Antiqua" panose="02040602050305030304" pitchFamily="18" charset="0"/>
              </a:rPr>
              <a:t>, but only suppliers have a functional order method.</a:t>
            </a:r>
          </a:p>
          <a:p>
            <a:pPr marL="285750" indent="-285750">
              <a:buFont typeface="Arial" panose="020B0604020202020204" pitchFamily="34" charset="0"/>
              <a:buChar char="•"/>
            </a:pPr>
            <a:r>
              <a:rPr lang="en-US" sz="1800" b="0" i="0" u="none" strike="noStrike" baseline="0" dirty="0">
                <a:solidFill>
                  <a:srgbClr val="000000"/>
                </a:solidFill>
                <a:latin typeface="Book Antiqua" panose="02040602050305030304" pitchFamily="18" charset="0"/>
              </a:rPr>
              <a:t>our </a:t>
            </a:r>
            <a:r>
              <a:rPr lang="en-US" sz="1800" b="0" i="0" u="none" strike="noStrike" baseline="0" dirty="0">
                <a:solidFill>
                  <a:srgbClr val="000000"/>
                </a:solidFill>
                <a:latin typeface="Courier Std"/>
              </a:rPr>
              <a:t>Supplier </a:t>
            </a:r>
            <a:r>
              <a:rPr lang="en-US" sz="1800" b="0" i="0" u="none" strike="noStrike" baseline="0" dirty="0">
                <a:solidFill>
                  <a:srgbClr val="000000"/>
                </a:solidFill>
                <a:latin typeface="Book Antiqua" panose="02040602050305030304" pitchFamily="18" charset="0"/>
              </a:rPr>
              <a:t>class can do everything a contact can do (including adding itself to the list of </a:t>
            </a:r>
            <a:r>
              <a:rPr lang="en-US" sz="1800" b="0" i="0" u="none" strike="noStrike" baseline="0" dirty="0" err="1">
                <a:solidFill>
                  <a:srgbClr val="000000"/>
                </a:solidFill>
                <a:latin typeface="Courier Std"/>
              </a:rPr>
              <a:t>all_contacts</a:t>
            </a:r>
            <a:r>
              <a:rPr lang="en-US" sz="1800" b="0" i="0" u="none" strike="noStrike" baseline="0" dirty="0">
                <a:solidFill>
                  <a:srgbClr val="000000"/>
                </a:solidFill>
                <a:latin typeface="Book Antiqua" panose="02040602050305030304" pitchFamily="18" charset="0"/>
              </a:rPr>
              <a:t>) and all the special things it needs to handle as a supplier. </a:t>
            </a:r>
            <a:endParaRPr lang="en-US" dirty="0"/>
          </a:p>
        </p:txBody>
      </p:sp>
      <p:pic>
        <p:nvPicPr>
          <p:cNvPr id="7" name="Picture 6">
            <a:extLst>
              <a:ext uri="{FF2B5EF4-FFF2-40B4-BE49-F238E27FC236}">
                <a16:creationId xmlns:a16="http://schemas.microsoft.com/office/drawing/2014/main" id="{B3161687-6346-215E-95C1-E29341E3FDC5}"/>
              </a:ext>
            </a:extLst>
          </p:cNvPr>
          <p:cNvPicPr>
            <a:picLocks noChangeAspect="1"/>
          </p:cNvPicPr>
          <p:nvPr/>
        </p:nvPicPr>
        <p:blipFill>
          <a:blip r:embed="rId2"/>
          <a:stretch>
            <a:fillRect/>
          </a:stretch>
        </p:blipFill>
        <p:spPr>
          <a:xfrm>
            <a:off x="1074199" y="2182004"/>
            <a:ext cx="6423100" cy="2647450"/>
          </a:xfrm>
          <a:prstGeom prst="rect">
            <a:avLst/>
          </a:prstGeom>
        </p:spPr>
      </p:pic>
    </p:spTree>
    <p:extLst>
      <p:ext uri="{BB962C8B-B14F-4D97-AF65-F5344CB8AC3E}">
        <p14:creationId xmlns:p14="http://schemas.microsoft.com/office/powerpoint/2010/main" val="619275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B40D-B4D7-C6EC-64C2-2A204AC25E9E}"/>
              </a:ext>
            </a:extLst>
          </p:cNvPr>
          <p:cNvSpPr>
            <a:spLocks noGrp="1"/>
          </p:cNvSpPr>
          <p:nvPr>
            <p:ph type="title"/>
          </p:nvPr>
        </p:nvSpPr>
        <p:spPr/>
        <p:txBody>
          <a:bodyPr/>
          <a:lstStyle/>
          <a:p>
            <a:r>
              <a:rPr lang="en-US" dirty="0"/>
              <a:t>Extending built-ins</a:t>
            </a:r>
          </a:p>
        </p:txBody>
      </p:sp>
      <p:sp>
        <p:nvSpPr>
          <p:cNvPr id="3" name="Content Placeholder 2">
            <a:extLst>
              <a:ext uri="{FF2B5EF4-FFF2-40B4-BE49-F238E27FC236}">
                <a16:creationId xmlns:a16="http://schemas.microsoft.com/office/drawing/2014/main" id="{5A3C3958-9EFE-6440-0BDD-80659BE2B63A}"/>
              </a:ext>
            </a:extLst>
          </p:cNvPr>
          <p:cNvSpPr>
            <a:spLocks noGrp="1"/>
          </p:cNvSpPr>
          <p:nvPr>
            <p:ph idx="1"/>
          </p:nvPr>
        </p:nvSpPr>
        <p:spPr>
          <a:xfrm>
            <a:off x="1295401" y="2556932"/>
            <a:ext cx="9601196" cy="3584788"/>
          </a:xfrm>
        </p:spPr>
        <p:txBody>
          <a:bodyPr>
            <a:noAutofit/>
          </a:bodyPr>
          <a:lstStyle/>
          <a:p>
            <a:pPr>
              <a:spcBef>
                <a:spcPts val="0"/>
              </a:spcBef>
            </a:pPr>
            <a:r>
              <a:rPr lang="en-US" sz="1200" b="0" i="0" u="none" strike="noStrike" baseline="0" dirty="0">
                <a:solidFill>
                  <a:srgbClr val="000000"/>
                </a:solidFill>
                <a:latin typeface="Book Antiqua" panose="02040602050305030304" pitchFamily="18" charset="0"/>
              </a:rPr>
              <a:t>What if we also wanted to search list of all contacts by name? </a:t>
            </a:r>
          </a:p>
          <a:p>
            <a:pPr marL="457200" lvl="1" indent="0">
              <a:spcBef>
                <a:spcPts val="0"/>
              </a:spcBef>
              <a:buNone/>
            </a:pPr>
            <a:r>
              <a:rPr lang="en-US" sz="1200" dirty="0"/>
              <a:t>class </a:t>
            </a:r>
            <a:r>
              <a:rPr lang="en-US" sz="1200" dirty="0" err="1"/>
              <a:t>ContactList</a:t>
            </a:r>
            <a:r>
              <a:rPr lang="en-US" sz="1200" dirty="0"/>
              <a:t>(list):</a:t>
            </a:r>
          </a:p>
          <a:p>
            <a:pPr marL="914400" lvl="2" indent="0">
              <a:spcBef>
                <a:spcPts val="0"/>
              </a:spcBef>
              <a:buNone/>
            </a:pPr>
            <a:r>
              <a:rPr lang="en-US" sz="1200" dirty="0"/>
              <a:t>def search(self, name):</a:t>
            </a:r>
          </a:p>
          <a:p>
            <a:pPr marL="1257300" lvl="3" indent="0">
              <a:spcBef>
                <a:spcPts val="0"/>
              </a:spcBef>
              <a:buNone/>
            </a:pPr>
            <a:r>
              <a:rPr lang="en-US" sz="1200" dirty="0" err="1"/>
              <a:t>matching_contacts</a:t>
            </a:r>
            <a:r>
              <a:rPr lang="en-US" sz="1200" dirty="0"/>
              <a:t> = []</a:t>
            </a:r>
          </a:p>
          <a:p>
            <a:pPr marL="1257300" lvl="3" indent="0">
              <a:spcBef>
                <a:spcPts val="0"/>
              </a:spcBef>
              <a:buNone/>
            </a:pPr>
            <a:r>
              <a:rPr lang="en-US" sz="1200" dirty="0"/>
              <a:t>for contact in self:</a:t>
            </a:r>
          </a:p>
          <a:p>
            <a:pPr marL="1714500" lvl="4" indent="0">
              <a:spcBef>
                <a:spcPts val="0"/>
              </a:spcBef>
              <a:buNone/>
            </a:pPr>
            <a:r>
              <a:rPr lang="en-US" sz="1200" dirty="0"/>
              <a:t>if name in contact.name:</a:t>
            </a:r>
          </a:p>
          <a:p>
            <a:pPr marL="1714500" lvl="4" indent="0">
              <a:spcBef>
                <a:spcPts val="0"/>
              </a:spcBef>
              <a:buNone/>
            </a:pPr>
            <a:r>
              <a:rPr lang="en-US" sz="1200" dirty="0"/>
              <a:t>	</a:t>
            </a:r>
            <a:r>
              <a:rPr lang="en-US" sz="1200" dirty="0" err="1"/>
              <a:t>matching_contacts.append</a:t>
            </a:r>
            <a:r>
              <a:rPr lang="en-US" sz="1200" dirty="0"/>
              <a:t>(contact)</a:t>
            </a:r>
          </a:p>
          <a:p>
            <a:pPr marL="1257300" lvl="3" indent="0">
              <a:spcBef>
                <a:spcPts val="0"/>
              </a:spcBef>
              <a:buNone/>
            </a:pPr>
            <a:r>
              <a:rPr lang="en-US" sz="1200" dirty="0"/>
              <a:t>return </a:t>
            </a:r>
            <a:r>
              <a:rPr lang="en-US" sz="1200" dirty="0" err="1"/>
              <a:t>matching_contacts</a:t>
            </a:r>
            <a:endParaRPr lang="en-US" sz="1200" dirty="0"/>
          </a:p>
          <a:p>
            <a:pPr marL="457200" lvl="1" indent="0">
              <a:spcBef>
                <a:spcPts val="0"/>
              </a:spcBef>
              <a:buNone/>
            </a:pPr>
            <a:r>
              <a:rPr lang="en-US" sz="1200" dirty="0"/>
              <a:t>class Contact:</a:t>
            </a:r>
          </a:p>
          <a:p>
            <a:pPr marL="914400" lvl="2" indent="0">
              <a:spcBef>
                <a:spcPts val="0"/>
              </a:spcBef>
              <a:buNone/>
            </a:pPr>
            <a:r>
              <a:rPr lang="en-US" sz="1200" dirty="0" err="1"/>
              <a:t>all_contacts</a:t>
            </a:r>
            <a:r>
              <a:rPr lang="en-US" sz="1200" dirty="0"/>
              <a:t> = </a:t>
            </a:r>
            <a:r>
              <a:rPr lang="en-US" sz="1200" dirty="0" err="1"/>
              <a:t>ContactList</a:t>
            </a:r>
            <a:r>
              <a:rPr lang="en-US" sz="1200" dirty="0"/>
              <a:t>()</a:t>
            </a:r>
          </a:p>
          <a:p>
            <a:pPr marL="914400" lvl="2" indent="0">
              <a:spcBef>
                <a:spcPts val="0"/>
              </a:spcBef>
              <a:buNone/>
            </a:pPr>
            <a:r>
              <a:rPr lang="en-US" sz="1200" dirty="0"/>
              <a:t>def __</a:t>
            </a:r>
            <a:r>
              <a:rPr lang="en-US" sz="1200" dirty="0" err="1"/>
              <a:t>init</a:t>
            </a:r>
            <a:r>
              <a:rPr lang="en-US" sz="1200" dirty="0"/>
              <a:t>__(self, name, email):</a:t>
            </a:r>
          </a:p>
          <a:p>
            <a:pPr marL="1257300" lvl="3" indent="0">
              <a:spcBef>
                <a:spcPts val="0"/>
              </a:spcBef>
              <a:buNone/>
            </a:pPr>
            <a:r>
              <a:rPr lang="en-US" sz="1200" dirty="0"/>
              <a:t>self.name = name</a:t>
            </a:r>
          </a:p>
          <a:p>
            <a:pPr marL="1257300" lvl="3" indent="0">
              <a:spcBef>
                <a:spcPts val="0"/>
              </a:spcBef>
              <a:buNone/>
            </a:pPr>
            <a:r>
              <a:rPr lang="en-US" sz="1200" dirty="0" err="1"/>
              <a:t>self.email</a:t>
            </a:r>
            <a:r>
              <a:rPr lang="en-US" sz="1200" dirty="0"/>
              <a:t> = email</a:t>
            </a:r>
          </a:p>
          <a:p>
            <a:pPr marL="1257300" lvl="3" indent="0">
              <a:spcBef>
                <a:spcPts val="0"/>
              </a:spcBef>
              <a:buNone/>
            </a:pPr>
            <a:r>
              <a:rPr lang="en-US" sz="1200" dirty="0" err="1"/>
              <a:t>self.all_contacts.append</a:t>
            </a:r>
            <a:r>
              <a:rPr lang="en-US" sz="1200" dirty="0"/>
              <a:t>(self)</a:t>
            </a:r>
          </a:p>
        </p:txBody>
      </p:sp>
    </p:spTree>
    <p:extLst>
      <p:ext uri="{BB962C8B-B14F-4D97-AF65-F5344CB8AC3E}">
        <p14:creationId xmlns:p14="http://schemas.microsoft.com/office/powerpoint/2010/main" val="31004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B57AC-A6AF-FCE2-AE0A-1CEC098AD24F}"/>
              </a:ext>
            </a:extLst>
          </p:cNvPr>
          <p:cNvSpPr>
            <a:spLocks noGrp="1"/>
          </p:cNvSpPr>
          <p:nvPr>
            <p:ph type="title"/>
          </p:nvPr>
        </p:nvSpPr>
        <p:spPr/>
        <p:txBody>
          <a:bodyPr/>
          <a:lstStyle/>
          <a:p>
            <a:r>
              <a:rPr lang="en-US" dirty="0"/>
              <a:t>Overriding and super</a:t>
            </a:r>
          </a:p>
        </p:txBody>
      </p:sp>
      <p:sp>
        <p:nvSpPr>
          <p:cNvPr id="3" name="Content Placeholder 2">
            <a:extLst>
              <a:ext uri="{FF2B5EF4-FFF2-40B4-BE49-F238E27FC236}">
                <a16:creationId xmlns:a16="http://schemas.microsoft.com/office/drawing/2014/main" id="{BD6A3554-CB77-FBDD-9BB1-A74E06845968}"/>
              </a:ext>
            </a:extLst>
          </p:cNvPr>
          <p:cNvSpPr>
            <a:spLocks noGrp="1"/>
          </p:cNvSpPr>
          <p:nvPr>
            <p:ph idx="1"/>
          </p:nvPr>
        </p:nvSpPr>
        <p:spPr/>
        <p:txBody>
          <a:bodyPr/>
          <a:lstStyle/>
          <a:p>
            <a:r>
              <a:rPr lang="en-US" sz="1800" b="0" i="0" u="none" strike="noStrike" baseline="0" dirty="0">
                <a:solidFill>
                  <a:srgbClr val="000000"/>
                </a:solidFill>
                <a:latin typeface="Book Antiqua" panose="02040602050305030304" pitchFamily="18" charset="0"/>
              </a:rPr>
              <a:t>inheritance is great for </a:t>
            </a:r>
            <a:r>
              <a:rPr lang="en-US" sz="1800" b="0" i="1" u="none" strike="noStrike" baseline="0" dirty="0">
                <a:solidFill>
                  <a:srgbClr val="000000"/>
                </a:solidFill>
                <a:latin typeface="Book Antiqua" panose="02040602050305030304" pitchFamily="18" charset="0"/>
              </a:rPr>
              <a:t>adding </a:t>
            </a:r>
            <a:r>
              <a:rPr lang="en-US" sz="1800" b="0" i="0" u="none" strike="noStrike" baseline="0" dirty="0">
                <a:solidFill>
                  <a:srgbClr val="000000"/>
                </a:solidFill>
                <a:latin typeface="Book Antiqua" panose="02040602050305030304" pitchFamily="18" charset="0"/>
              </a:rPr>
              <a:t>new behavior to existing classes, but what about </a:t>
            </a:r>
            <a:r>
              <a:rPr lang="en-US" sz="1800" b="0" i="1" u="none" strike="noStrike" baseline="0" dirty="0">
                <a:solidFill>
                  <a:srgbClr val="000000"/>
                </a:solidFill>
                <a:latin typeface="Book Antiqua" panose="02040602050305030304" pitchFamily="18" charset="0"/>
              </a:rPr>
              <a:t>changing </a:t>
            </a:r>
            <a:r>
              <a:rPr lang="en-US" sz="1800" b="0" i="0" u="none" strike="noStrike" baseline="0" dirty="0">
                <a:solidFill>
                  <a:srgbClr val="000000"/>
                </a:solidFill>
                <a:latin typeface="Book Antiqua" panose="02040602050305030304" pitchFamily="18" charset="0"/>
              </a:rPr>
              <a:t>behavior ?</a:t>
            </a:r>
          </a:p>
          <a:p>
            <a:pPr lvl="1"/>
            <a:r>
              <a:rPr lang="en-US" sz="1800" b="0" i="0" u="none" strike="noStrike" baseline="0" dirty="0">
                <a:solidFill>
                  <a:srgbClr val="000000"/>
                </a:solidFill>
                <a:latin typeface="Book Antiqua" panose="02040602050305030304" pitchFamily="18" charset="0"/>
              </a:rPr>
              <a:t>Overriding means altering or replacing a method of the superclass with a new method (with the same name) in the subclass. No special syntax is needed to do this; the subclass's newly created method is automatically called instead of the superclass's method.</a:t>
            </a:r>
          </a:p>
          <a:p>
            <a:pPr lvl="1"/>
            <a:endParaRPr lang="en-US" dirty="0"/>
          </a:p>
        </p:txBody>
      </p:sp>
    </p:spTree>
    <p:extLst>
      <p:ext uri="{BB962C8B-B14F-4D97-AF65-F5344CB8AC3E}">
        <p14:creationId xmlns:p14="http://schemas.microsoft.com/office/powerpoint/2010/main" val="2779829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9B4C-8D6A-4E18-46F0-B55DF78900A5}"/>
              </a:ext>
            </a:extLst>
          </p:cNvPr>
          <p:cNvSpPr>
            <a:spLocks noGrp="1"/>
          </p:cNvSpPr>
          <p:nvPr>
            <p:ph type="title"/>
          </p:nvPr>
        </p:nvSpPr>
        <p:spPr/>
        <p:txBody>
          <a:bodyPr/>
          <a:lstStyle/>
          <a:p>
            <a:r>
              <a:rPr lang="en-US" dirty="0"/>
              <a:t>Example for overriding</a:t>
            </a:r>
          </a:p>
        </p:txBody>
      </p:sp>
      <p:sp>
        <p:nvSpPr>
          <p:cNvPr id="4" name="Text Placeholder 3">
            <a:extLst>
              <a:ext uri="{FF2B5EF4-FFF2-40B4-BE49-F238E27FC236}">
                <a16:creationId xmlns:a16="http://schemas.microsoft.com/office/drawing/2014/main" id="{25FB62A2-75F0-45E6-B15D-3922320E918E}"/>
              </a:ext>
            </a:extLst>
          </p:cNvPr>
          <p:cNvSpPr>
            <a:spLocks noGrp="1"/>
          </p:cNvSpPr>
          <p:nvPr>
            <p:ph type="body" idx="1"/>
          </p:nvPr>
        </p:nvSpPr>
        <p:spPr>
          <a:xfrm>
            <a:off x="1295400" y="2658533"/>
            <a:ext cx="9601196" cy="576262"/>
          </a:xfrm>
        </p:spPr>
        <p:txBody>
          <a:bodyPr/>
          <a:lstStyle/>
          <a:p>
            <a:r>
              <a:rPr lang="en-US" sz="1800" b="0" i="0" u="none" strike="noStrike" baseline="0" dirty="0">
                <a:solidFill>
                  <a:srgbClr val="000000"/>
                </a:solidFill>
                <a:latin typeface="Book Antiqua" panose="02040602050305030304" pitchFamily="18" charset="0"/>
              </a:rPr>
              <a:t>Our </a:t>
            </a:r>
            <a:r>
              <a:rPr lang="en-US" sz="1800" b="0" i="0" u="none" strike="noStrike" baseline="0" dirty="0">
                <a:solidFill>
                  <a:srgbClr val="000000"/>
                </a:solidFill>
                <a:latin typeface="Courier Std"/>
              </a:rPr>
              <a:t>contact </a:t>
            </a:r>
            <a:r>
              <a:rPr lang="en-US" sz="1800" b="0" i="0" u="none" strike="noStrike" baseline="0" dirty="0">
                <a:solidFill>
                  <a:srgbClr val="000000"/>
                </a:solidFill>
                <a:latin typeface="Book Antiqua" panose="02040602050305030304" pitchFamily="18" charset="0"/>
              </a:rPr>
              <a:t>class allows only a name and an e-mail address. This may be sufficient for most contacts, but what if we want to add a phone number for our close friends? </a:t>
            </a:r>
            <a:endParaRPr lang="en-US" dirty="0"/>
          </a:p>
        </p:txBody>
      </p:sp>
      <p:sp>
        <p:nvSpPr>
          <p:cNvPr id="5" name="Content Placeholder 4">
            <a:extLst>
              <a:ext uri="{FF2B5EF4-FFF2-40B4-BE49-F238E27FC236}">
                <a16:creationId xmlns:a16="http://schemas.microsoft.com/office/drawing/2014/main" id="{16029D2E-3FB6-27B8-9C7E-AEB65BCA87B4}"/>
              </a:ext>
            </a:extLst>
          </p:cNvPr>
          <p:cNvSpPr>
            <a:spLocks noGrp="1"/>
          </p:cNvSpPr>
          <p:nvPr>
            <p:ph sz="half" idx="2"/>
          </p:nvPr>
        </p:nvSpPr>
        <p:spPr/>
        <p:txBody>
          <a:bodyPr>
            <a:noAutofit/>
          </a:bodyPr>
          <a:lstStyle/>
          <a:p>
            <a:pPr marL="0" indent="0">
              <a:buNone/>
            </a:pPr>
            <a:r>
              <a:rPr lang="en-US" sz="1200" dirty="0"/>
              <a:t>class Friend(Contact):</a:t>
            </a:r>
          </a:p>
          <a:p>
            <a:pPr marL="457200" lvl="1" indent="0">
              <a:buNone/>
            </a:pPr>
            <a:r>
              <a:rPr lang="en-US" sz="1200" dirty="0"/>
              <a:t>def __</a:t>
            </a:r>
            <a:r>
              <a:rPr lang="en-US" sz="1200" dirty="0" err="1"/>
              <a:t>init</a:t>
            </a:r>
            <a:r>
              <a:rPr lang="en-US" sz="1200" dirty="0"/>
              <a:t>__(self, name, email, phone):</a:t>
            </a:r>
          </a:p>
          <a:p>
            <a:pPr marL="914400" lvl="2" indent="0">
              <a:buNone/>
            </a:pPr>
            <a:r>
              <a:rPr lang="en-US" sz="1200" dirty="0"/>
              <a:t>self.name = name</a:t>
            </a:r>
          </a:p>
          <a:p>
            <a:pPr marL="914400" lvl="2" indent="0">
              <a:buNone/>
            </a:pPr>
            <a:r>
              <a:rPr lang="en-US" sz="1200" dirty="0" err="1"/>
              <a:t>self.email</a:t>
            </a:r>
            <a:r>
              <a:rPr lang="en-US" sz="1200" dirty="0"/>
              <a:t> = email</a:t>
            </a:r>
          </a:p>
          <a:p>
            <a:pPr marL="914400" lvl="2" indent="0">
              <a:buNone/>
            </a:pPr>
            <a:r>
              <a:rPr lang="en-US" sz="1200" dirty="0" err="1"/>
              <a:t>self.phone</a:t>
            </a:r>
            <a:r>
              <a:rPr lang="en-US" sz="1200" dirty="0"/>
              <a:t> = phone</a:t>
            </a:r>
          </a:p>
          <a:p>
            <a:pPr marL="0" indent="0">
              <a:buNone/>
            </a:pPr>
            <a:r>
              <a:rPr lang="en-US" sz="1400" b="1" dirty="0"/>
              <a:t>Issues?</a:t>
            </a:r>
          </a:p>
          <a:p>
            <a:r>
              <a:rPr lang="en-US" sz="1200" b="0" i="0" u="none" strike="noStrike" baseline="0" dirty="0">
                <a:solidFill>
                  <a:srgbClr val="000000"/>
                </a:solidFill>
                <a:latin typeface="Times New Roman" panose="02020603050405020304" pitchFamily="18" charset="0"/>
                <a:cs typeface="Times New Roman" panose="02020603050405020304" pitchFamily="18" charset="0"/>
              </a:rPr>
              <a:t>duplicate code to set up the </a:t>
            </a:r>
            <a:r>
              <a:rPr lang="en-US" sz="1200" b="0" i="1" u="none" strike="noStrike" baseline="0" dirty="0">
                <a:solidFill>
                  <a:srgbClr val="000000"/>
                </a:solidFill>
                <a:latin typeface="Times New Roman" panose="02020603050405020304" pitchFamily="18" charset="0"/>
                <a:cs typeface="Times New Roman" panose="02020603050405020304" pitchFamily="18" charset="0"/>
              </a:rPr>
              <a:t>name</a:t>
            </a:r>
            <a:r>
              <a:rPr lang="en-US" sz="1200" b="0" i="0" u="none" strike="noStrike" baseline="0" dirty="0">
                <a:solidFill>
                  <a:srgbClr val="000000"/>
                </a:solidFill>
                <a:latin typeface="Times New Roman" panose="02020603050405020304" pitchFamily="18" charset="0"/>
                <a:cs typeface="Times New Roman" panose="02020603050405020304" pitchFamily="18" charset="0"/>
              </a:rPr>
              <a:t> and </a:t>
            </a:r>
            <a:r>
              <a:rPr lang="en-US" sz="1200" b="0" i="1" u="none" strike="noStrike" baseline="0" dirty="0">
                <a:solidFill>
                  <a:srgbClr val="000000"/>
                </a:solidFill>
                <a:latin typeface="Times New Roman" panose="02020603050405020304" pitchFamily="18" charset="0"/>
                <a:cs typeface="Times New Roman" panose="02020603050405020304" pitchFamily="18" charset="0"/>
              </a:rPr>
              <a:t>email</a:t>
            </a:r>
            <a:r>
              <a:rPr lang="en-US" sz="1200" b="0" i="0" u="none" strike="noStrike" baseline="0" dirty="0">
                <a:solidFill>
                  <a:srgbClr val="000000"/>
                </a:solidFill>
                <a:latin typeface="Times New Roman" panose="02020603050405020304" pitchFamily="18" charset="0"/>
                <a:cs typeface="Times New Roman" panose="02020603050405020304" pitchFamily="18" charset="0"/>
              </a:rPr>
              <a:t> properties </a:t>
            </a:r>
          </a:p>
          <a:p>
            <a:r>
              <a:rPr lang="en-US" sz="1200" b="0" i="1" u="none" strike="noStrike" baseline="0" dirty="0">
                <a:solidFill>
                  <a:srgbClr val="000000"/>
                </a:solidFill>
                <a:latin typeface="Times New Roman" panose="02020603050405020304" pitchFamily="18" charset="0"/>
                <a:cs typeface="Times New Roman" panose="02020603050405020304" pitchFamily="18" charset="0"/>
              </a:rPr>
              <a:t>Friend</a:t>
            </a:r>
            <a:r>
              <a:rPr lang="en-US" sz="1200" b="0" i="0" u="none" strike="noStrike" baseline="0" dirty="0">
                <a:solidFill>
                  <a:srgbClr val="000000"/>
                </a:solidFill>
                <a:latin typeface="Times New Roman" panose="02020603050405020304" pitchFamily="18" charset="0"/>
                <a:cs typeface="Times New Roman" panose="02020603050405020304" pitchFamily="18" charset="0"/>
              </a:rPr>
              <a:t> class is neglecting to add itself to the </a:t>
            </a:r>
            <a:r>
              <a:rPr lang="en-US" sz="1200" b="0" i="1" u="none" strike="noStrike" baseline="0" dirty="0" err="1">
                <a:solidFill>
                  <a:srgbClr val="000000"/>
                </a:solidFill>
                <a:latin typeface="Times New Roman" panose="02020603050405020304" pitchFamily="18" charset="0"/>
                <a:cs typeface="Times New Roman" panose="02020603050405020304" pitchFamily="18" charset="0"/>
              </a:rPr>
              <a:t>all_contacts</a:t>
            </a:r>
            <a:r>
              <a:rPr lang="en-US" sz="1200" b="0" i="1" u="none" strike="noStrike" baseline="0" dirty="0">
                <a:solidFill>
                  <a:srgbClr val="000000"/>
                </a:solidFill>
                <a:latin typeface="Times New Roman" panose="02020603050405020304" pitchFamily="18" charset="0"/>
                <a:cs typeface="Times New Roman" panose="02020603050405020304" pitchFamily="18" charset="0"/>
              </a:rPr>
              <a:t> </a:t>
            </a:r>
            <a:r>
              <a:rPr lang="en-US" sz="1200" b="0" i="0" u="none" strike="noStrike" baseline="0" dirty="0">
                <a:solidFill>
                  <a:srgbClr val="000000"/>
                </a:solidFill>
                <a:latin typeface="Times New Roman" panose="02020603050405020304" pitchFamily="18" charset="0"/>
                <a:cs typeface="Times New Roman" panose="02020603050405020304" pitchFamily="18" charset="0"/>
              </a:rPr>
              <a:t>list we have created on the </a:t>
            </a:r>
            <a:r>
              <a:rPr lang="en-US" sz="1200" b="0" i="1" u="none" strike="noStrike" baseline="0" dirty="0">
                <a:solidFill>
                  <a:srgbClr val="000000"/>
                </a:solidFill>
                <a:latin typeface="Times New Roman" panose="02020603050405020304" pitchFamily="18" charset="0"/>
                <a:cs typeface="Times New Roman" panose="02020603050405020304" pitchFamily="18" charset="0"/>
              </a:rPr>
              <a:t>Contact</a:t>
            </a:r>
            <a:r>
              <a:rPr lang="en-US" sz="1200" b="0" i="0" u="none" strike="noStrike" baseline="0" dirty="0">
                <a:solidFill>
                  <a:srgbClr val="000000"/>
                </a:solidFill>
                <a:latin typeface="Times New Roman" panose="02020603050405020304" pitchFamily="18" charset="0"/>
                <a:cs typeface="Times New Roman" panose="02020603050405020304" pitchFamily="18" charset="0"/>
              </a:rPr>
              <a:t> class </a:t>
            </a:r>
            <a:endParaRPr lang="en-US" sz="1200"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2756D2A2-A745-FB02-0B9F-359F2B6EF658}"/>
              </a:ext>
            </a:extLst>
          </p:cNvPr>
          <p:cNvSpPr>
            <a:spLocks noGrp="1"/>
          </p:cNvSpPr>
          <p:nvPr>
            <p:ph sz="quarter" idx="4"/>
          </p:nvPr>
        </p:nvSpPr>
        <p:spPr/>
        <p:txBody>
          <a:bodyPr>
            <a:normAutofit/>
          </a:bodyPr>
          <a:lstStyle/>
          <a:p>
            <a:r>
              <a:rPr lang="en-US" sz="1900" b="1" dirty="0"/>
              <a:t>Solution:</a:t>
            </a:r>
          </a:p>
          <a:p>
            <a:pPr marL="457200" lvl="1" indent="0">
              <a:buNone/>
            </a:pPr>
            <a:r>
              <a:rPr lang="en-US" sz="1200" b="0" i="0" u="none" strike="noStrike" baseline="0" dirty="0">
                <a:solidFill>
                  <a:srgbClr val="000000"/>
                </a:solidFill>
                <a:latin typeface="Courier Std"/>
              </a:rPr>
              <a:t>class Friend(Contact): </a:t>
            </a:r>
          </a:p>
          <a:p>
            <a:pPr marL="914400" lvl="2" indent="0">
              <a:buNone/>
            </a:pPr>
            <a:r>
              <a:rPr lang="en-US" sz="1200" b="0" i="0" u="none" strike="noStrike" baseline="0" dirty="0">
                <a:solidFill>
                  <a:srgbClr val="000000"/>
                </a:solidFill>
                <a:latin typeface="Courier Std"/>
              </a:rPr>
              <a:t>def __</a:t>
            </a:r>
            <a:r>
              <a:rPr lang="en-US" sz="1200" b="0" i="0" u="none" strike="noStrike" baseline="0" dirty="0" err="1">
                <a:solidFill>
                  <a:srgbClr val="000000"/>
                </a:solidFill>
                <a:latin typeface="Courier Std"/>
              </a:rPr>
              <a:t>init</a:t>
            </a:r>
            <a:r>
              <a:rPr lang="en-US" sz="1200" b="0" i="0" u="none" strike="noStrike" baseline="0" dirty="0">
                <a:solidFill>
                  <a:srgbClr val="000000"/>
                </a:solidFill>
                <a:latin typeface="Courier Std"/>
              </a:rPr>
              <a:t>__(self, name, email, phone): </a:t>
            </a:r>
          </a:p>
          <a:p>
            <a:pPr marL="1257300" lvl="3" indent="0">
              <a:buNone/>
            </a:pPr>
            <a:r>
              <a:rPr lang="en-US" sz="1200" b="1" i="0" u="none" strike="noStrike" baseline="0" dirty="0">
                <a:solidFill>
                  <a:srgbClr val="000000"/>
                </a:solidFill>
                <a:latin typeface="Courier Std"/>
              </a:rPr>
              <a:t>super().__</a:t>
            </a:r>
            <a:r>
              <a:rPr lang="en-US" sz="1200" b="1" i="0" u="none" strike="noStrike" baseline="0" dirty="0" err="1">
                <a:solidFill>
                  <a:srgbClr val="000000"/>
                </a:solidFill>
                <a:latin typeface="Courier Std"/>
              </a:rPr>
              <a:t>init</a:t>
            </a:r>
            <a:r>
              <a:rPr lang="en-US" sz="1200" b="1" i="0" u="none" strike="noStrike" baseline="0" dirty="0">
                <a:solidFill>
                  <a:srgbClr val="000000"/>
                </a:solidFill>
                <a:latin typeface="Courier Std"/>
              </a:rPr>
              <a:t>__(name, email) </a:t>
            </a:r>
            <a:endParaRPr lang="en-US" sz="1200" b="0" i="0" u="none" strike="noStrike" baseline="0" dirty="0">
              <a:solidFill>
                <a:srgbClr val="000000"/>
              </a:solidFill>
              <a:latin typeface="Courier Std"/>
            </a:endParaRPr>
          </a:p>
          <a:p>
            <a:pPr marL="1257300" lvl="3" indent="0">
              <a:buNone/>
            </a:pPr>
            <a:r>
              <a:rPr lang="en-US" sz="1200" b="0" i="0" u="none" strike="noStrike" baseline="0" dirty="0" err="1">
                <a:solidFill>
                  <a:srgbClr val="000000"/>
                </a:solidFill>
                <a:latin typeface="Courier Std"/>
              </a:rPr>
              <a:t>self.phone</a:t>
            </a:r>
            <a:r>
              <a:rPr lang="en-US" sz="1200" b="0" i="0" u="none" strike="noStrike" baseline="0" dirty="0">
                <a:solidFill>
                  <a:srgbClr val="000000"/>
                </a:solidFill>
                <a:latin typeface="Courier Std"/>
              </a:rPr>
              <a:t> = phone </a:t>
            </a:r>
          </a:p>
          <a:p>
            <a:r>
              <a:rPr lang="en-US" sz="1700" b="0" i="0" u="none" strike="noStrike" baseline="0" dirty="0">
                <a:solidFill>
                  <a:srgbClr val="000000"/>
                </a:solidFill>
                <a:latin typeface="Times New Roman" panose="02020603050405020304" pitchFamily="18" charset="0"/>
                <a:cs typeface="Times New Roman" panose="02020603050405020304" pitchFamily="18" charset="0"/>
              </a:rPr>
              <a:t>the </a:t>
            </a:r>
            <a:r>
              <a:rPr lang="en-US" sz="1700" b="0" i="1" u="none" strike="noStrike" baseline="0" dirty="0">
                <a:solidFill>
                  <a:srgbClr val="000000"/>
                </a:solidFill>
                <a:latin typeface="Times New Roman" panose="02020603050405020304" pitchFamily="18" charset="0"/>
                <a:cs typeface="Times New Roman" panose="02020603050405020304" pitchFamily="18" charset="0"/>
              </a:rPr>
              <a:t>super</a:t>
            </a:r>
            <a:r>
              <a:rPr lang="en-US" sz="1700" b="0" i="0" u="none" strike="noStrike" baseline="0" dirty="0">
                <a:solidFill>
                  <a:srgbClr val="000000"/>
                </a:solidFill>
                <a:latin typeface="Times New Roman" panose="02020603050405020304" pitchFamily="18" charset="0"/>
                <a:cs typeface="Times New Roman" panose="02020603050405020304" pitchFamily="18" charset="0"/>
              </a:rPr>
              <a:t> function returns the object as an instance of the parent class </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0636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5843-B3B9-4942-EA06-E96D49A267DC}"/>
              </a:ext>
            </a:extLst>
          </p:cNvPr>
          <p:cNvSpPr>
            <a:spLocks noGrp="1"/>
          </p:cNvSpPr>
          <p:nvPr>
            <p:ph type="title"/>
          </p:nvPr>
        </p:nvSpPr>
        <p:spPr/>
        <p:txBody>
          <a:bodyPr/>
          <a:lstStyle/>
          <a:p>
            <a:r>
              <a:rPr lang="en-US" dirty="0"/>
              <a:t>Magic (</a:t>
            </a:r>
            <a:r>
              <a:rPr lang="en-US" dirty="0" err="1"/>
              <a:t>dunder</a:t>
            </a:r>
            <a:r>
              <a:rPr lang="en-US" dirty="0"/>
              <a:t>) methods</a:t>
            </a:r>
          </a:p>
        </p:txBody>
      </p:sp>
      <p:sp>
        <p:nvSpPr>
          <p:cNvPr id="3" name="Text Placeholder 2">
            <a:extLst>
              <a:ext uri="{FF2B5EF4-FFF2-40B4-BE49-F238E27FC236}">
                <a16:creationId xmlns:a16="http://schemas.microsoft.com/office/drawing/2014/main" id="{AEC4FE69-9782-FC86-241A-061B43F8CAEA}"/>
              </a:ext>
            </a:extLst>
          </p:cNvPr>
          <p:cNvSpPr>
            <a:spLocks noGrp="1"/>
          </p:cNvSpPr>
          <p:nvPr>
            <p:ph type="body" idx="1"/>
          </p:nvPr>
        </p:nvSpPr>
        <p:spPr/>
        <p:txBody>
          <a:bodyPr/>
          <a:lstStyle/>
          <a:p>
            <a:r>
              <a:rPr lang="en-US" dirty="0"/>
              <a:t>What are magic methods?</a:t>
            </a:r>
          </a:p>
        </p:txBody>
      </p:sp>
      <p:sp>
        <p:nvSpPr>
          <p:cNvPr id="4" name="Content Placeholder 3">
            <a:extLst>
              <a:ext uri="{FF2B5EF4-FFF2-40B4-BE49-F238E27FC236}">
                <a16:creationId xmlns:a16="http://schemas.microsoft.com/office/drawing/2014/main" id="{49AC826F-FDDF-7522-2B6C-6C6CD29C9B99}"/>
              </a:ext>
            </a:extLst>
          </p:cNvPr>
          <p:cNvSpPr>
            <a:spLocks noGrp="1"/>
          </p:cNvSpPr>
          <p:nvPr>
            <p:ph sz="half" idx="2"/>
          </p:nvPr>
        </p:nvSpPr>
        <p:spPr>
          <a:xfrm>
            <a:off x="1295400" y="3243262"/>
            <a:ext cx="4718304" cy="2942934"/>
          </a:xfrm>
        </p:spPr>
        <p:txBody>
          <a:bodyPr>
            <a:normAutofit fontScale="70000" lnSpcReduction="20000"/>
          </a:bodyPr>
          <a:lstStyle/>
          <a:p>
            <a:r>
              <a:rPr lang="en-US" dirty="0"/>
              <a:t>Magic methods in Python are the special methods that start and end with the double underscores. </a:t>
            </a:r>
          </a:p>
          <a:p>
            <a:r>
              <a:rPr lang="en-US" dirty="0"/>
              <a:t>Magic methods are not meant to be invoked directly by you, but the invocation happens internally from the class on a certain action.</a:t>
            </a:r>
          </a:p>
          <a:p>
            <a:r>
              <a:rPr lang="en-US" dirty="0"/>
              <a:t>For example, when you add two numbers using the + operator, internally, the __add__() method will be called.</a:t>
            </a:r>
          </a:p>
          <a:p>
            <a:r>
              <a:rPr lang="en-US" dirty="0"/>
              <a:t>To get list of magic methods from a class:</a:t>
            </a:r>
          </a:p>
          <a:p>
            <a:pPr lvl="1"/>
            <a:r>
              <a:rPr lang="en-US" dirty="0" err="1"/>
              <a:t>dir</a:t>
            </a:r>
            <a:r>
              <a:rPr lang="en-US" dirty="0"/>
              <a:t>(</a:t>
            </a:r>
            <a:r>
              <a:rPr lang="en-US" dirty="0" err="1"/>
              <a:t>class_name</a:t>
            </a:r>
            <a:r>
              <a:rPr lang="en-US" dirty="0"/>
              <a:t>)</a:t>
            </a:r>
          </a:p>
          <a:p>
            <a:pPr lvl="1"/>
            <a:r>
              <a:rPr lang="en-US" dirty="0"/>
              <a:t>Example: </a:t>
            </a:r>
            <a:r>
              <a:rPr lang="en-US" dirty="0" err="1"/>
              <a:t>dir</a:t>
            </a:r>
            <a:r>
              <a:rPr lang="en-US" dirty="0"/>
              <a:t>(int)</a:t>
            </a:r>
          </a:p>
        </p:txBody>
      </p:sp>
      <p:sp>
        <p:nvSpPr>
          <p:cNvPr id="5" name="Text Placeholder 4">
            <a:extLst>
              <a:ext uri="{FF2B5EF4-FFF2-40B4-BE49-F238E27FC236}">
                <a16:creationId xmlns:a16="http://schemas.microsoft.com/office/drawing/2014/main" id="{326D331B-B7E5-FD53-773D-3AA90E1577D9}"/>
              </a:ext>
            </a:extLst>
          </p:cNvPr>
          <p:cNvSpPr>
            <a:spLocks noGrp="1"/>
          </p:cNvSpPr>
          <p:nvPr>
            <p:ph type="body" sz="quarter" idx="3"/>
          </p:nvPr>
        </p:nvSpPr>
        <p:spPr/>
        <p:txBody>
          <a:bodyPr/>
          <a:lstStyle/>
          <a:p>
            <a:r>
              <a:rPr lang="en-US" dirty="0"/>
              <a:t>some important magic methods</a:t>
            </a:r>
          </a:p>
        </p:txBody>
      </p:sp>
      <p:sp>
        <p:nvSpPr>
          <p:cNvPr id="6" name="Content Placeholder 5">
            <a:extLst>
              <a:ext uri="{FF2B5EF4-FFF2-40B4-BE49-F238E27FC236}">
                <a16:creationId xmlns:a16="http://schemas.microsoft.com/office/drawing/2014/main" id="{36C07DA9-9798-FD23-49A0-D8917255A981}"/>
              </a:ext>
            </a:extLst>
          </p:cNvPr>
          <p:cNvSpPr>
            <a:spLocks noGrp="1"/>
          </p:cNvSpPr>
          <p:nvPr>
            <p:ph sz="quarter" idx="4"/>
          </p:nvPr>
        </p:nvSpPr>
        <p:spPr>
          <a:xfrm>
            <a:off x="6180671" y="3243262"/>
            <a:ext cx="4718304" cy="3474779"/>
          </a:xfrm>
        </p:spPr>
        <p:txBody>
          <a:bodyPr>
            <a:normAutofit fontScale="70000" lnSpcReduction="20000"/>
          </a:bodyPr>
          <a:lstStyle/>
          <a:p>
            <a:r>
              <a:rPr lang="en-US" b="0" i="0" dirty="0">
                <a:solidFill>
                  <a:srgbClr val="181717"/>
                </a:solidFill>
                <a:effectLst/>
                <a:latin typeface="Segoe UI" panose="020B0502040204020203" pitchFamily="34" charset="0"/>
              </a:rPr>
              <a:t>__new__() method</a:t>
            </a:r>
          </a:p>
          <a:p>
            <a:pPr lvl="1"/>
            <a:r>
              <a:rPr lang="en-US" dirty="0"/>
              <a:t>is implicitly called before the __</a:t>
            </a:r>
            <a:r>
              <a:rPr lang="en-US" dirty="0" err="1"/>
              <a:t>init</a:t>
            </a:r>
            <a:r>
              <a:rPr lang="en-US" dirty="0"/>
              <a:t>__() method. The __new__() method returns a new object, which is then initialized by __</a:t>
            </a:r>
            <a:r>
              <a:rPr lang="en-US" dirty="0" err="1"/>
              <a:t>init</a:t>
            </a:r>
            <a:r>
              <a:rPr lang="en-US" dirty="0"/>
              <a:t>__().</a:t>
            </a:r>
          </a:p>
          <a:p>
            <a:r>
              <a:rPr lang="en-US" b="0" i="0" dirty="0">
                <a:solidFill>
                  <a:srgbClr val="181717"/>
                </a:solidFill>
                <a:effectLst/>
                <a:latin typeface="Segoe UI" panose="020B0502040204020203" pitchFamily="34" charset="0"/>
              </a:rPr>
              <a:t>__str__() method</a:t>
            </a:r>
          </a:p>
          <a:p>
            <a:pPr lvl="1"/>
            <a:r>
              <a:rPr lang="en-US" dirty="0"/>
              <a:t>returns a printable string representation of any user defined class. </a:t>
            </a:r>
          </a:p>
          <a:p>
            <a:r>
              <a:rPr lang="en-US" b="0" i="0" dirty="0">
                <a:solidFill>
                  <a:srgbClr val="181717"/>
                </a:solidFill>
                <a:effectLst/>
                <a:latin typeface="Segoe UI" panose="020B0502040204020203" pitchFamily="34" charset="0"/>
              </a:rPr>
              <a:t>__add__() method</a:t>
            </a:r>
          </a:p>
          <a:p>
            <a:pPr lvl="1"/>
            <a:r>
              <a:rPr lang="en-US" dirty="0"/>
              <a:t>Is invoked by + operator</a:t>
            </a:r>
          </a:p>
          <a:p>
            <a:r>
              <a:rPr lang="en-US" b="0" i="0" dirty="0">
                <a:solidFill>
                  <a:srgbClr val="181717"/>
                </a:solidFill>
                <a:effectLst/>
                <a:latin typeface="Segoe UI" panose="020B0502040204020203" pitchFamily="34" charset="0"/>
              </a:rPr>
              <a:t>__</a:t>
            </a:r>
            <a:r>
              <a:rPr lang="en-US" b="0" i="0" dirty="0" err="1">
                <a:solidFill>
                  <a:srgbClr val="181717"/>
                </a:solidFill>
                <a:effectLst/>
                <a:latin typeface="Segoe UI" panose="020B0502040204020203" pitchFamily="34" charset="0"/>
              </a:rPr>
              <a:t>ge</a:t>
            </a:r>
            <a:r>
              <a:rPr lang="en-US" b="0" i="0" dirty="0">
                <a:solidFill>
                  <a:srgbClr val="181717"/>
                </a:solidFill>
                <a:effectLst/>
                <a:latin typeface="Segoe UI" panose="020B0502040204020203" pitchFamily="34" charset="0"/>
              </a:rPr>
              <a:t>__() method</a:t>
            </a:r>
          </a:p>
          <a:p>
            <a:pPr lvl="1"/>
            <a:r>
              <a:rPr lang="en-US" dirty="0"/>
              <a:t>Is invoked by &gt;= operator</a:t>
            </a:r>
          </a:p>
        </p:txBody>
      </p:sp>
    </p:spTree>
    <p:extLst>
      <p:ext uri="{BB962C8B-B14F-4D97-AF65-F5344CB8AC3E}">
        <p14:creationId xmlns:p14="http://schemas.microsoft.com/office/powerpoint/2010/main" val="3999071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C456-B0D5-A15E-26DB-F63953D54CF9}"/>
              </a:ext>
            </a:extLst>
          </p:cNvPr>
          <p:cNvSpPr>
            <a:spLocks noGrp="1"/>
          </p:cNvSpPr>
          <p:nvPr>
            <p:ph type="title"/>
          </p:nvPr>
        </p:nvSpPr>
        <p:spPr/>
        <p:txBody>
          <a:bodyPr/>
          <a:lstStyle/>
          <a:p>
            <a:r>
              <a:rPr lang="en-US" dirty="0"/>
              <a:t>Example</a:t>
            </a:r>
          </a:p>
        </p:txBody>
      </p:sp>
      <p:sp>
        <p:nvSpPr>
          <p:cNvPr id="3" name="Text Placeholder 2">
            <a:extLst>
              <a:ext uri="{FF2B5EF4-FFF2-40B4-BE49-F238E27FC236}">
                <a16:creationId xmlns:a16="http://schemas.microsoft.com/office/drawing/2014/main" id="{CE563902-AD4E-E6FF-FB91-0AB5413D4391}"/>
              </a:ext>
            </a:extLst>
          </p:cNvPr>
          <p:cNvSpPr>
            <a:spLocks noGrp="1"/>
          </p:cNvSpPr>
          <p:nvPr>
            <p:ph type="body" idx="1"/>
          </p:nvPr>
        </p:nvSpPr>
        <p:spPr/>
        <p:txBody>
          <a:bodyPr/>
          <a:lstStyle/>
          <a:p>
            <a:r>
              <a:rPr lang="en-US" dirty="0"/>
              <a:t>Override __str__() Method</a:t>
            </a:r>
          </a:p>
        </p:txBody>
      </p:sp>
      <p:sp>
        <p:nvSpPr>
          <p:cNvPr id="4" name="Content Placeholder 3">
            <a:extLst>
              <a:ext uri="{FF2B5EF4-FFF2-40B4-BE49-F238E27FC236}">
                <a16:creationId xmlns:a16="http://schemas.microsoft.com/office/drawing/2014/main" id="{48887187-33A0-7351-635E-333DE9FAB28F}"/>
              </a:ext>
            </a:extLst>
          </p:cNvPr>
          <p:cNvSpPr>
            <a:spLocks noGrp="1"/>
          </p:cNvSpPr>
          <p:nvPr>
            <p:ph sz="half" idx="2"/>
          </p:nvPr>
        </p:nvSpPr>
        <p:spPr>
          <a:xfrm>
            <a:off x="1295400" y="3243262"/>
            <a:ext cx="4718304" cy="3512101"/>
          </a:xfrm>
        </p:spPr>
        <p:txBody>
          <a:bodyPr>
            <a:normAutofit fontScale="40000" lnSpcReduction="20000"/>
          </a:bodyPr>
          <a:lstStyle/>
          <a:p>
            <a:pPr marL="0" indent="0">
              <a:buNone/>
            </a:pPr>
            <a:r>
              <a:rPr lang="en-US" sz="4000" dirty="0"/>
              <a:t>class </a:t>
            </a:r>
            <a:r>
              <a:rPr lang="en-US" sz="4000" dirty="0" err="1"/>
              <a:t>myclass</a:t>
            </a:r>
            <a:r>
              <a:rPr lang="en-US" sz="4000" dirty="0"/>
              <a:t>:</a:t>
            </a:r>
          </a:p>
          <a:p>
            <a:pPr marL="0" indent="0">
              <a:buNone/>
            </a:pPr>
            <a:r>
              <a:rPr lang="en-US" sz="4000" dirty="0"/>
              <a:t>    def __</a:t>
            </a:r>
            <a:r>
              <a:rPr lang="en-US" sz="4000" dirty="0" err="1"/>
              <a:t>init</a:t>
            </a:r>
            <a:r>
              <a:rPr lang="en-US" sz="4000" dirty="0"/>
              <a:t>__(self):</a:t>
            </a:r>
          </a:p>
          <a:p>
            <a:pPr marL="0" indent="0">
              <a:buNone/>
            </a:pPr>
            <a:r>
              <a:rPr lang="en-US" sz="4000" dirty="0"/>
              <a:t>        self.name=“Ali"</a:t>
            </a:r>
          </a:p>
          <a:p>
            <a:pPr marL="0" indent="0">
              <a:buNone/>
            </a:pPr>
            <a:r>
              <a:rPr lang="en-US" sz="4000" dirty="0"/>
              <a:t>        </a:t>
            </a:r>
            <a:r>
              <a:rPr lang="en-US" sz="4000" dirty="0" err="1"/>
              <a:t>self.age</a:t>
            </a:r>
            <a:r>
              <a:rPr lang="en-US" sz="4000" dirty="0"/>
              <a:t>=20</a:t>
            </a:r>
          </a:p>
          <a:p>
            <a:pPr marL="0" indent="0">
              <a:buNone/>
            </a:pPr>
            <a:r>
              <a:rPr lang="en-US" sz="4000" dirty="0"/>
              <a:t>    def __str__(self):</a:t>
            </a:r>
          </a:p>
          <a:p>
            <a:pPr marL="0" indent="0">
              <a:buNone/>
            </a:pPr>
            <a:r>
              <a:rPr lang="en-US" sz="4000" dirty="0"/>
              <a:t>        return "name : {} age : {}".format(self.name, </a:t>
            </a:r>
            <a:r>
              <a:rPr lang="en-US" sz="4000" dirty="0" err="1"/>
              <a:t>self.age</a:t>
            </a:r>
            <a:r>
              <a:rPr lang="en-US" sz="4000" dirty="0"/>
              <a:t>)</a:t>
            </a:r>
          </a:p>
          <a:p>
            <a:pPr marL="0" indent="0">
              <a:buNone/>
            </a:pPr>
            <a:endParaRPr lang="en-US" sz="4000" dirty="0"/>
          </a:p>
          <a:p>
            <a:pPr marL="0" indent="0">
              <a:buNone/>
            </a:pPr>
            <a:r>
              <a:rPr lang="en-US" sz="4000" dirty="0"/>
              <a:t>obj=</a:t>
            </a:r>
            <a:r>
              <a:rPr lang="en-US" sz="4000" dirty="0" err="1"/>
              <a:t>myclass</a:t>
            </a:r>
            <a:r>
              <a:rPr lang="en-US" sz="4000" dirty="0"/>
              <a:t>()</a:t>
            </a:r>
          </a:p>
          <a:p>
            <a:pPr marL="0" indent="0">
              <a:buNone/>
            </a:pPr>
            <a:r>
              <a:rPr lang="en-US" sz="4000" dirty="0"/>
              <a:t>print(obj)</a:t>
            </a:r>
          </a:p>
          <a:p>
            <a:endParaRPr lang="en-US" dirty="0"/>
          </a:p>
        </p:txBody>
      </p:sp>
      <p:sp>
        <p:nvSpPr>
          <p:cNvPr id="5" name="Text Placeholder 4">
            <a:extLst>
              <a:ext uri="{FF2B5EF4-FFF2-40B4-BE49-F238E27FC236}">
                <a16:creationId xmlns:a16="http://schemas.microsoft.com/office/drawing/2014/main" id="{A3C780C9-C1F0-431B-5EEA-13B4C819CC81}"/>
              </a:ext>
            </a:extLst>
          </p:cNvPr>
          <p:cNvSpPr>
            <a:spLocks noGrp="1"/>
          </p:cNvSpPr>
          <p:nvPr>
            <p:ph type="body" sz="quarter" idx="3"/>
          </p:nvPr>
        </p:nvSpPr>
        <p:spPr/>
        <p:txBody>
          <a:bodyPr/>
          <a:lstStyle/>
          <a:p>
            <a:r>
              <a:rPr lang="en-US" dirty="0"/>
              <a:t>Complex class</a:t>
            </a:r>
          </a:p>
        </p:txBody>
      </p:sp>
      <p:sp>
        <p:nvSpPr>
          <p:cNvPr id="6" name="Content Placeholder 5">
            <a:extLst>
              <a:ext uri="{FF2B5EF4-FFF2-40B4-BE49-F238E27FC236}">
                <a16:creationId xmlns:a16="http://schemas.microsoft.com/office/drawing/2014/main" id="{FF3CBDBF-4B22-01EA-F21B-480CE1AC752E}"/>
              </a:ext>
            </a:extLst>
          </p:cNvPr>
          <p:cNvSpPr>
            <a:spLocks noGrp="1"/>
          </p:cNvSpPr>
          <p:nvPr>
            <p:ph sz="quarter" idx="4"/>
          </p:nvPr>
        </p:nvSpPr>
        <p:spPr>
          <a:xfrm>
            <a:off x="6638543" y="3243262"/>
            <a:ext cx="4260431" cy="3267266"/>
          </a:xfrm>
        </p:spPr>
        <p:txBody>
          <a:bodyPr>
            <a:normAutofit fontScale="40000" lnSpcReduction="20000"/>
          </a:bodyPr>
          <a:lstStyle/>
          <a:p>
            <a:pPr marL="0" indent="0">
              <a:buNone/>
            </a:pPr>
            <a:r>
              <a:rPr lang="en-US" dirty="0"/>
              <a:t>class Complex:</a:t>
            </a:r>
          </a:p>
          <a:p>
            <a:pPr marL="0" indent="0">
              <a:buNone/>
            </a:pPr>
            <a:r>
              <a:rPr lang="en-US" dirty="0"/>
              <a:t>    def __</a:t>
            </a:r>
            <a:r>
              <a:rPr lang="en-US" dirty="0" err="1"/>
              <a:t>init</a:t>
            </a:r>
            <a:r>
              <a:rPr lang="en-US" dirty="0"/>
              <a:t>__(self, re=0, </a:t>
            </a:r>
            <a:r>
              <a:rPr lang="en-US" dirty="0" err="1"/>
              <a:t>im</a:t>
            </a:r>
            <a:r>
              <a:rPr lang="en-US" dirty="0"/>
              <a:t>=0):</a:t>
            </a:r>
          </a:p>
          <a:p>
            <a:pPr marL="0" indent="0">
              <a:buNone/>
            </a:pPr>
            <a:r>
              <a:rPr lang="en-US" dirty="0"/>
              <a:t>        self.re = re</a:t>
            </a:r>
          </a:p>
          <a:p>
            <a:pPr marL="0" indent="0">
              <a:buNone/>
            </a:pPr>
            <a:r>
              <a:rPr lang="en-US" dirty="0"/>
              <a:t>        self.im = </a:t>
            </a:r>
            <a:r>
              <a:rPr lang="en-US" dirty="0" err="1"/>
              <a:t>im</a:t>
            </a:r>
            <a:endParaRPr lang="en-US" dirty="0"/>
          </a:p>
          <a:p>
            <a:pPr marL="0" indent="0">
              <a:buNone/>
            </a:pPr>
            <a:r>
              <a:rPr lang="en-US" dirty="0"/>
              <a:t>    def __add__(self, other):</a:t>
            </a:r>
          </a:p>
          <a:p>
            <a:pPr marL="0" indent="0">
              <a:buNone/>
            </a:pPr>
            <a:r>
              <a:rPr lang="en-US" dirty="0"/>
              <a:t>        if </a:t>
            </a:r>
            <a:r>
              <a:rPr lang="en-US" dirty="0" err="1"/>
              <a:t>isinstance</a:t>
            </a:r>
            <a:r>
              <a:rPr lang="en-US" dirty="0"/>
              <a:t>(other, int) or </a:t>
            </a:r>
            <a:r>
              <a:rPr lang="en-US" dirty="0" err="1"/>
              <a:t>isinstance</a:t>
            </a:r>
            <a:r>
              <a:rPr lang="en-US" dirty="0"/>
              <a:t>(other, float):</a:t>
            </a:r>
          </a:p>
          <a:p>
            <a:pPr marL="0" indent="0">
              <a:buNone/>
            </a:pPr>
            <a:r>
              <a:rPr lang="en-US" dirty="0"/>
              <a:t>            return Complex(self.re + </a:t>
            </a:r>
            <a:r>
              <a:rPr lang="en-US" dirty="0" err="1"/>
              <a:t>other,self.im</a:t>
            </a:r>
            <a:r>
              <a:rPr lang="en-US" dirty="0"/>
              <a:t>)</a:t>
            </a:r>
          </a:p>
          <a:p>
            <a:pPr marL="0" indent="0">
              <a:buNone/>
            </a:pPr>
            <a:r>
              <a:rPr lang="en-US" dirty="0"/>
              <a:t>        </a:t>
            </a:r>
            <a:r>
              <a:rPr lang="en-US" dirty="0" err="1"/>
              <a:t>elif</a:t>
            </a:r>
            <a:r>
              <a:rPr lang="en-US" dirty="0"/>
              <a:t>  </a:t>
            </a:r>
            <a:r>
              <a:rPr lang="en-US" dirty="0" err="1"/>
              <a:t>isinstance</a:t>
            </a:r>
            <a:r>
              <a:rPr lang="en-US" dirty="0"/>
              <a:t>(other, Complex):</a:t>
            </a:r>
          </a:p>
          <a:p>
            <a:pPr marL="0" indent="0">
              <a:buNone/>
            </a:pPr>
            <a:r>
              <a:rPr lang="en-US" dirty="0"/>
              <a:t>            return Complex(self.re + other.re , self.im + other.im)</a:t>
            </a:r>
          </a:p>
          <a:p>
            <a:pPr marL="0" indent="0">
              <a:buNone/>
            </a:pPr>
            <a:r>
              <a:rPr lang="en-US" dirty="0"/>
              <a:t>        else:</a:t>
            </a:r>
          </a:p>
          <a:p>
            <a:pPr marL="0" indent="0">
              <a:buNone/>
            </a:pPr>
            <a:r>
              <a:rPr lang="en-US" dirty="0"/>
              <a:t>            raise </a:t>
            </a:r>
            <a:r>
              <a:rPr lang="en-US" dirty="0" err="1"/>
              <a:t>TypeError</a:t>
            </a:r>
            <a:endParaRPr lang="en-US" dirty="0"/>
          </a:p>
          <a:p>
            <a:pPr marL="0" indent="0">
              <a:buNone/>
            </a:pPr>
            <a:r>
              <a:rPr lang="en-US" dirty="0"/>
              <a:t>a =Complex(3,4)</a:t>
            </a:r>
          </a:p>
          <a:p>
            <a:pPr marL="0" indent="0">
              <a:buNone/>
            </a:pPr>
            <a:r>
              <a:rPr lang="en-US" dirty="0"/>
              <a:t>b = Complex(5,6)</a:t>
            </a:r>
          </a:p>
          <a:p>
            <a:pPr marL="0" indent="0">
              <a:buNone/>
            </a:pPr>
            <a:r>
              <a:rPr lang="en-US" dirty="0"/>
              <a:t>c = </a:t>
            </a:r>
            <a:r>
              <a:rPr lang="en-US" dirty="0" err="1"/>
              <a:t>a+b</a:t>
            </a:r>
            <a:endParaRPr lang="en-US" dirty="0"/>
          </a:p>
        </p:txBody>
      </p:sp>
    </p:spTree>
    <p:extLst>
      <p:ext uri="{BB962C8B-B14F-4D97-AF65-F5344CB8AC3E}">
        <p14:creationId xmlns:p14="http://schemas.microsoft.com/office/powerpoint/2010/main" val="1001159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DC5A8-454B-0F45-2DA2-8AC54680132F}"/>
              </a:ext>
            </a:extLst>
          </p:cNvPr>
          <p:cNvSpPr>
            <a:spLocks noGrp="1"/>
          </p:cNvSpPr>
          <p:nvPr>
            <p:ph type="title"/>
          </p:nvPr>
        </p:nvSpPr>
        <p:spPr/>
        <p:txBody>
          <a:bodyPr>
            <a:normAutofit/>
          </a:bodyPr>
          <a:lstStyle/>
          <a:p>
            <a:r>
              <a:rPr lang="en-US" dirty="0"/>
              <a:t>Introducing object-oriented</a:t>
            </a:r>
          </a:p>
        </p:txBody>
      </p:sp>
      <p:sp>
        <p:nvSpPr>
          <p:cNvPr id="3" name="Content Placeholder 2">
            <a:extLst>
              <a:ext uri="{FF2B5EF4-FFF2-40B4-BE49-F238E27FC236}">
                <a16:creationId xmlns:a16="http://schemas.microsoft.com/office/drawing/2014/main" id="{A77362FA-D3DC-5ECC-6E75-D2084F0ADEA9}"/>
              </a:ext>
            </a:extLst>
          </p:cNvPr>
          <p:cNvSpPr>
            <a:spLocks noGrp="1"/>
          </p:cNvSpPr>
          <p:nvPr>
            <p:ph idx="1"/>
          </p:nvPr>
        </p:nvSpPr>
        <p:spPr/>
        <p:txBody>
          <a:bodyPr/>
          <a:lstStyle/>
          <a:p>
            <a:pPr algn="l"/>
            <a:r>
              <a:rPr lang="en-US" sz="1800" dirty="0">
                <a:solidFill>
                  <a:srgbClr val="000000"/>
                </a:solidFill>
                <a:latin typeface="Book Antiqua" panose="02040602050305030304" pitchFamily="18" charset="0"/>
              </a:rPr>
              <a:t>In real-world: what an object is</a:t>
            </a:r>
            <a:r>
              <a:rPr lang="en-US" sz="1800" b="0" i="0" u="none" strike="noStrike" baseline="0" dirty="0">
                <a:solidFill>
                  <a:srgbClr val="000000"/>
                </a:solidFill>
                <a:latin typeface="Book Antiqua" panose="02040602050305030304" pitchFamily="18" charset="0"/>
              </a:rPr>
              <a:t>?—a tangible thing that we can sense, feel, and manipulate. certain objects do certain things.</a:t>
            </a:r>
          </a:p>
          <a:p>
            <a:pPr algn="l"/>
            <a:r>
              <a:rPr lang="en-US" sz="1800" dirty="0">
                <a:solidFill>
                  <a:srgbClr val="000000"/>
                </a:solidFill>
                <a:latin typeface="Book Antiqua" panose="02040602050305030304" pitchFamily="18" charset="0"/>
              </a:rPr>
              <a:t>I</a:t>
            </a:r>
            <a:r>
              <a:rPr lang="en-US" sz="1800" b="0" i="0" u="none" strike="noStrike" baseline="0" dirty="0">
                <a:solidFill>
                  <a:srgbClr val="000000"/>
                </a:solidFill>
                <a:latin typeface="Book Antiqua" panose="02040602050305030304" pitchFamily="18" charset="0"/>
              </a:rPr>
              <a:t>n software development: Software objects are not typically tangible things that you can pick up, sense, or feel, but they are </a:t>
            </a:r>
            <a:r>
              <a:rPr lang="en-US" sz="1800" b="1" i="0" u="none" strike="noStrike" baseline="0" dirty="0">
                <a:solidFill>
                  <a:srgbClr val="000000"/>
                </a:solidFill>
                <a:latin typeface="Book Antiqua" panose="02040602050305030304" pitchFamily="18" charset="0"/>
              </a:rPr>
              <a:t>models of something </a:t>
            </a:r>
            <a:r>
              <a:rPr lang="en-US" sz="1800" b="0" i="0" u="none" strike="noStrike" baseline="0" dirty="0">
                <a:solidFill>
                  <a:srgbClr val="000000"/>
                </a:solidFill>
                <a:latin typeface="Book Antiqua" panose="02040602050305030304" pitchFamily="18" charset="0"/>
              </a:rPr>
              <a:t>that can do </a:t>
            </a:r>
            <a:r>
              <a:rPr lang="en-US" sz="1800" b="1" i="0" u="none" strike="noStrike" baseline="0" dirty="0">
                <a:solidFill>
                  <a:srgbClr val="000000"/>
                </a:solidFill>
                <a:latin typeface="Book Antiqua" panose="02040602050305030304" pitchFamily="18" charset="0"/>
              </a:rPr>
              <a:t>certain things </a:t>
            </a:r>
            <a:r>
              <a:rPr lang="en-US" sz="1800" b="0" i="0" u="none" strike="noStrike" baseline="0" dirty="0">
                <a:solidFill>
                  <a:srgbClr val="000000"/>
                </a:solidFill>
                <a:latin typeface="Book Antiqua" panose="02040602050305030304" pitchFamily="18" charset="0"/>
              </a:rPr>
              <a:t>and have </a:t>
            </a:r>
            <a:r>
              <a:rPr lang="en-US" sz="1800" b="1" i="0" u="none" strike="noStrike" baseline="0" dirty="0">
                <a:solidFill>
                  <a:srgbClr val="000000"/>
                </a:solidFill>
                <a:latin typeface="Book Antiqua" panose="02040602050305030304" pitchFamily="18" charset="0"/>
              </a:rPr>
              <a:t>certain things done to them</a:t>
            </a:r>
            <a:r>
              <a:rPr lang="en-US" sz="1800" b="0" i="0" u="none" strike="noStrike" baseline="0" dirty="0">
                <a:solidFill>
                  <a:srgbClr val="000000"/>
                </a:solidFill>
                <a:latin typeface="Book Antiqua" panose="02040602050305030304" pitchFamily="18" charset="0"/>
              </a:rPr>
              <a:t>. </a:t>
            </a:r>
          </a:p>
          <a:p>
            <a:pPr algn="l"/>
            <a:r>
              <a:rPr lang="en-US" sz="1800" b="1" i="0" u="none" strike="noStrike" baseline="0" dirty="0">
                <a:solidFill>
                  <a:srgbClr val="000000"/>
                </a:solidFill>
                <a:latin typeface="Book Antiqua" panose="02040602050305030304" pitchFamily="18" charset="0"/>
              </a:rPr>
              <a:t>Formally, an object is a </a:t>
            </a:r>
            <a:r>
              <a:rPr lang="en-US" sz="1800" b="1" i="0" u="sng" strike="noStrike" baseline="0" dirty="0">
                <a:solidFill>
                  <a:srgbClr val="000000"/>
                </a:solidFill>
                <a:latin typeface="Book Antiqua" panose="02040602050305030304" pitchFamily="18" charset="0"/>
              </a:rPr>
              <a:t>collection of data </a:t>
            </a:r>
            <a:r>
              <a:rPr lang="en-US" sz="1800" b="1" i="0" u="none" strike="noStrike" baseline="0" dirty="0">
                <a:solidFill>
                  <a:srgbClr val="000000"/>
                </a:solidFill>
                <a:latin typeface="Book Antiqua" panose="02040602050305030304" pitchFamily="18" charset="0"/>
              </a:rPr>
              <a:t>and </a:t>
            </a:r>
            <a:r>
              <a:rPr lang="en-US" sz="1800" b="1" i="0" u="sng" strike="noStrike" baseline="0" dirty="0">
                <a:solidFill>
                  <a:srgbClr val="000000"/>
                </a:solidFill>
                <a:latin typeface="Book Antiqua" panose="02040602050305030304" pitchFamily="18" charset="0"/>
              </a:rPr>
              <a:t>associated behaviors</a:t>
            </a:r>
            <a:r>
              <a:rPr lang="en-US" sz="1800" b="1" i="0" u="none" strike="noStrike" baseline="0" dirty="0">
                <a:solidFill>
                  <a:srgbClr val="000000"/>
                </a:solidFill>
                <a:latin typeface="Book Antiqua" panose="02040602050305030304" pitchFamily="18" charset="0"/>
              </a:rPr>
              <a:t>. </a:t>
            </a:r>
          </a:p>
          <a:p>
            <a:pPr algn="l"/>
            <a:r>
              <a:rPr lang="en-US" sz="1800" b="0" i="0" u="none" strike="noStrike" baseline="0" dirty="0">
                <a:solidFill>
                  <a:srgbClr val="000000"/>
                </a:solidFill>
                <a:latin typeface="Book Antiqua" panose="02040602050305030304" pitchFamily="18" charset="0"/>
              </a:rPr>
              <a:t>what does it mean to be object-oriented?</a:t>
            </a:r>
            <a:endParaRPr lang="en-US" sz="1800" b="1" dirty="0">
              <a:solidFill>
                <a:srgbClr val="000000"/>
              </a:solidFill>
              <a:latin typeface="Book Antiqua" panose="02040602050305030304" pitchFamily="18" charset="0"/>
            </a:endParaRPr>
          </a:p>
          <a:p>
            <a:pPr lvl="1"/>
            <a:r>
              <a:rPr lang="en-US" sz="1800" b="0" i="0" u="none" strike="noStrike" baseline="0" dirty="0">
                <a:solidFill>
                  <a:srgbClr val="000000"/>
                </a:solidFill>
                <a:latin typeface="Book Antiqua" panose="02040602050305030304" pitchFamily="18" charset="0"/>
              </a:rPr>
              <a:t>one of the many techniques used for modeling complex systems by describing a collection of interacting objects via their data and behavior.</a:t>
            </a:r>
            <a:endParaRPr lang="en-US" b="1" dirty="0"/>
          </a:p>
        </p:txBody>
      </p:sp>
    </p:spTree>
    <p:extLst>
      <p:ext uri="{BB962C8B-B14F-4D97-AF65-F5344CB8AC3E}">
        <p14:creationId xmlns:p14="http://schemas.microsoft.com/office/powerpoint/2010/main" val="2462093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6594-B6FC-B8F0-B8F4-0B5CF51098DE}"/>
              </a:ext>
            </a:extLst>
          </p:cNvPr>
          <p:cNvSpPr>
            <a:spLocks noGrp="1"/>
          </p:cNvSpPr>
          <p:nvPr>
            <p:ph type="title"/>
          </p:nvPr>
        </p:nvSpPr>
        <p:spPr/>
        <p:txBody>
          <a:bodyPr/>
          <a:lstStyle/>
          <a:p>
            <a:r>
              <a:rPr lang="en-US" dirty="0"/>
              <a:t>Example</a:t>
            </a:r>
          </a:p>
        </p:txBody>
      </p:sp>
      <p:sp>
        <p:nvSpPr>
          <p:cNvPr id="7" name="Content Placeholder 6">
            <a:extLst>
              <a:ext uri="{FF2B5EF4-FFF2-40B4-BE49-F238E27FC236}">
                <a16:creationId xmlns:a16="http://schemas.microsoft.com/office/drawing/2014/main" id="{C2A15B7B-1B49-5F66-89F5-FD38C17DFCCF}"/>
              </a:ext>
            </a:extLst>
          </p:cNvPr>
          <p:cNvSpPr>
            <a:spLocks noGrp="1"/>
          </p:cNvSpPr>
          <p:nvPr>
            <p:ph idx="1"/>
          </p:nvPr>
        </p:nvSpPr>
        <p:spPr/>
        <p:txBody>
          <a:bodyPr anchor="ctr"/>
          <a:lstStyle/>
          <a:p>
            <a:pPr marL="0" indent="0" algn="ctr">
              <a:buNone/>
            </a:pPr>
            <a:r>
              <a:rPr lang="en-US" dirty="0"/>
              <a:t>Check Vector3d notebook for a more complex example</a:t>
            </a:r>
          </a:p>
        </p:txBody>
      </p:sp>
    </p:spTree>
    <p:extLst>
      <p:ext uri="{BB962C8B-B14F-4D97-AF65-F5344CB8AC3E}">
        <p14:creationId xmlns:p14="http://schemas.microsoft.com/office/powerpoint/2010/main" val="324093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C06F-B063-5A62-B36A-72C0F2D02D76}"/>
              </a:ext>
            </a:extLst>
          </p:cNvPr>
          <p:cNvSpPr>
            <a:spLocks noGrp="1"/>
          </p:cNvSpPr>
          <p:nvPr>
            <p:ph type="title"/>
          </p:nvPr>
        </p:nvSpPr>
        <p:spPr/>
        <p:txBody>
          <a:bodyPr/>
          <a:lstStyle/>
          <a:p>
            <a:r>
              <a:rPr lang="en-US" dirty="0"/>
              <a:t>Encapsulation</a:t>
            </a:r>
          </a:p>
        </p:txBody>
      </p:sp>
      <p:sp>
        <p:nvSpPr>
          <p:cNvPr id="3" name="Text Placeholder 2">
            <a:extLst>
              <a:ext uri="{FF2B5EF4-FFF2-40B4-BE49-F238E27FC236}">
                <a16:creationId xmlns:a16="http://schemas.microsoft.com/office/drawing/2014/main" id="{5ED9CAD9-F1D0-1766-3479-66C8EAA2711E}"/>
              </a:ext>
            </a:extLst>
          </p:cNvPr>
          <p:cNvSpPr>
            <a:spLocks noGrp="1"/>
          </p:cNvSpPr>
          <p:nvPr>
            <p:ph type="body" idx="1"/>
          </p:nvPr>
        </p:nvSpPr>
        <p:spPr/>
        <p:txBody>
          <a:bodyPr/>
          <a:lstStyle/>
          <a:p>
            <a:r>
              <a:rPr lang="en-US" dirty="0"/>
              <a:t>What?</a:t>
            </a:r>
          </a:p>
        </p:txBody>
      </p:sp>
      <p:sp>
        <p:nvSpPr>
          <p:cNvPr id="4" name="Content Placeholder 3">
            <a:extLst>
              <a:ext uri="{FF2B5EF4-FFF2-40B4-BE49-F238E27FC236}">
                <a16:creationId xmlns:a16="http://schemas.microsoft.com/office/drawing/2014/main" id="{2C7D0DBB-0010-B50D-EE13-BB276F1A0C78}"/>
              </a:ext>
            </a:extLst>
          </p:cNvPr>
          <p:cNvSpPr>
            <a:spLocks noGrp="1"/>
          </p:cNvSpPr>
          <p:nvPr>
            <p:ph sz="half" idx="2"/>
          </p:nvPr>
        </p:nvSpPr>
        <p:spPr/>
        <p:txBody>
          <a:bodyPr>
            <a:normAutofit fontScale="70000" lnSpcReduction="20000"/>
          </a:bodyPr>
          <a:lstStyle/>
          <a:p>
            <a:r>
              <a:rPr lang="en-US" dirty="0"/>
              <a:t>The basic idea of Encapsulation is to wrap up both data and methods into one single unit</a:t>
            </a:r>
          </a:p>
          <a:p>
            <a:r>
              <a:rPr lang="en-US" dirty="0"/>
              <a:t>Encapsulation provides well-defined, readable code</a:t>
            </a:r>
          </a:p>
          <a:p>
            <a:r>
              <a:rPr lang="en-US" dirty="0"/>
              <a:t>Prevents Accidental Modification or Deletion</a:t>
            </a:r>
          </a:p>
          <a:p>
            <a:r>
              <a:rPr lang="en-US" dirty="0"/>
              <a:t>Encapsulation provides security</a:t>
            </a:r>
          </a:p>
          <a:p>
            <a:r>
              <a:rPr lang="en-US" dirty="0"/>
              <a:t>It can prevent outer classes from accessing and changing attributes and methods of a class. This also helps to achieve </a:t>
            </a:r>
            <a:r>
              <a:rPr lang="en-US" b="1" i="1" u="sng" dirty="0"/>
              <a:t>data hiding</a:t>
            </a:r>
            <a:r>
              <a:rPr lang="en-US" dirty="0"/>
              <a:t>.</a:t>
            </a:r>
          </a:p>
        </p:txBody>
      </p:sp>
      <p:sp>
        <p:nvSpPr>
          <p:cNvPr id="5" name="Text Placeholder 4">
            <a:extLst>
              <a:ext uri="{FF2B5EF4-FFF2-40B4-BE49-F238E27FC236}">
                <a16:creationId xmlns:a16="http://schemas.microsoft.com/office/drawing/2014/main" id="{6BC6CD46-45AB-22D1-A922-A2FA2DDD178D}"/>
              </a:ext>
            </a:extLst>
          </p:cNvPr>
          <p:cNvSpPr>
            <a:spLocks noGrp="1"/>
          </p:cNvSpPr>
          <p:nvPr>
            <p:ph type="body" sz="quarter" idx="3"/>
          </p:nvPr>
        </p:nvSpPr>
        <p:spPr/>
        <p:txBody>
          <a:bodyPr/>
          <a:lstStyle/>
          <a:p>
            <a:r>
              <a:rPr lang="en-US" dirty="0"/>
              <a:t>Example</a:t>
            </a:r>
          </a:p>
        </p:txBody>
      </p:sp>
      <p:pic>
        <p:nvPicPr>
          <p:cNvPr id="9" name="Content Placeholder 8">
            <a:extLst>
              <a:ext uri="{FF2B5EF4-FFF2-40B4-BE49-F238E27FC236}">
                <a16:creationId xmlns:a16="http://schemas.microsoft.com/office/drawing/2014/main" id="{4816A0F9-78F7-B9B9-87B0-8A251964988B}"/>
              </a:ext>
            </a:extLst>
          </p:cNvPr>
          <p:cNvPicPr>
            <a:picLocks noGrp="1" noChangeAspect="1"/>
          </p:cNvPicPr>
          <p:nvPr>
            <p:ph sz="quarter" idx="4"/>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b="23997"/>
          <a:stretch/>
        </p:blipFill>
        <p:spPr>
          <a:xfrm>
            <a:off x="6180138" y="3637806"/>
            <a:ext cx="4718050" cy="1400725"/>
          </a:xfrm>
          <a:prstGeom prst="rect">
            <a:avLst/>
          </a:prstGeom>
        </p:spPr>
      </p:pic>
    </p:spTree>
    <p:extLst>
      <p:ext uri="{BB962C8B-B14F-4D97-AF65-F5344CB8AC3E}">
        <p14:creationId xmlns:p14="http://schemas.microsoft.com/office/powerpoint/2010/main" val="1424922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70CA9-B733-6B2A-DFEC-C66B9DD6AC1B}"/>
              </a:ext>
            </a:extLst>
          </p:cNvPr>
          <p:cNvSpPr>
            <a:spLocks noGrp="1"/>
          </p:cNvSpPr>
          <p:nvPr>
            <p:ph type="title"/>
          </p:nvPr>
        </p:nvSpPr>
        <p:spPr/>
        <p:txBody>
          <a:bodyPr/>
          <a:lstStyle/>
          <a:p>
            <a:r>
              <a:rPr lang="en-US" dirty="0"/>
              <a:t>Access Modifiers in Python encapsulation</a:t>
            </a:r>
          </a:p>
        </p:txBody>
      </p:sp>
      <p:sp>
        <p:nvSpPr>
          <p:cNvPr id="7" name="Content Placeholder 6">
            <a:extLst>
              <a:ext uri="{FF2B5EF4-FFF2-40B4-BE49-F238E27FC236}">
                <a16:creationId xmlns:a16="http://schemas.microsoft.com/office/drawing/2014/main" id="{1CFAE33B-0EA4-8065-557E-7E5D63C02501}"/>
              </a:ext>
            </a:extLst>
          </p:cNvPr>
          <p:cNvSpPr>
            <a:spLocks noGrp="1"/>
          </p:cNvSpPr>
          <p:nvPr>
            <p:ph sz="half" idx="1"/>
          </p:nvPr>
        </p:nvSpPr>
        <p:spPr/>
        <p:txBody>
          <a:bodyPr/>
          <a:lstStyle/>
          <a:p>
            <a:pPr marL="457200" indent="-457200">
              <a:buFont typeface="+mj-lt"/>
              <a:buAutoNum type="arabicPeriod"/>
            </a:pPr>
            <a:r>
              <a:rPr lang="en-US" dirty="0"/>
              <a:t>Public Members</a:t>
            </a:r>
          </a:p>
          <a:p>
            <a:pPr marL="457200" indent="-457200">
              <a:buFont typeface="+mj-lt"/>
              <a:buAutoNum type="arabicPeriod"/>
            </a:pPr>
            <a:r>
              <a:rPr lang="en-US" dirty="0"/>
              <a:t>Private Members</a:t>
            </a:r>
          </a:p>
          <a:p>
            <a:pPr marL="457200" indent="-457200">
              <a:buFont typeface="+mj-lt"/>
              <a:buAutoNum type="arabicPeriod"/>
            </a:pPr>
            <a:r>
              <a:rPr lang="en-US" dirty="0"/>
              <a:t>Protected Members</a:t>
            </a:r>
          </a:p>
        </p:txBody>
      </p:sp>
      <p:pic>
        <p:nvPicPr>
          <p:cNvPr id="12" name="Content Placeholder 11">
            <a:extLst>
              <a:ext uri="{FF2B5EF4-FFF2-40B4-BE49-F238E27FC236}">
                <a16:creationId xmlns:a16="http://schemas.microsoft.com/office/drawing/2014/main" id="{E8866AFB-649C-FEE5-16DF-1AD7504D7CA1}"/>
              </a:ext>
            </a:extLst>
          </p:cNvPr>
          <p:cNvPicPr>
            <a:picLocks noGrp="1" noChangeAspect="1"/>
          </p:cNvPicPr>
          <p:nvPr>
            <p:ph sz="half" idx="2"/>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b="13207"/>
          <a:stretch/>
        </p:blipFill>
        <p:spPr>
          <a:xfrm>
            <a:off x="4767943" y="2707840"/>
            <a:ext cx="6029195" cy="3015088"/>
          </a:xfrm>
          <a:prstGeom prst="rect">
            <a:avLst/>
          </a:prstGeom>
        </p:spPr>
      </p:pic>
    </p:spTree>
    <p:extLst>
      <p:ext uri="{BB962C8B-B14F-4D97-AF65-F5344CB8AC3E}">
        <p14:creationId xmlns:p14="http://schemas.microsoft.com/office/powerpoint/2010/main" val="1380669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0E1D3-43EB-5E75-1CB7-022337694E90}"/>
              </a:ext>
            </a:extLst>
          </p:cNvPr>
          <p:cNvSpPr>
            <a:spLocks noGrp="1"/>
          </p:cNvSpPr>
          <p:nvPr>
            <p:ph type="title"/>
          </p:nvPr>
        </p:nvSpPr>
        <p:spPr/>
        <p:txBody>
          <a:bodyPr>
            <a:normAutofit fontScale="90000"/>
          </a:bodyPr>
          <a:lstStyle/>
          <a:p>
            <a:r>
              <a:rPr lang="en-US" dirty="0"/>
              <a:t>Encapsulation in Python using </a:t>
            </a:r>
            <a:r>
              <a:rPr lang="en-US" b="1" dirty="0">
                <a:solidFill>
                  <a:srgbClr val="FF0000"/>
                </a:solidFill>
              </a:rPr>
              <a:t>public</a:t>
            </a:r>
            <a:r>
              <a:rPr lang="en-US" dirty="0"/>
              <a:t> members</a:t>
            </a:r>
          </a:p>
        </p:txBody>
      </p:sp>
      <p:sp>
        <p:nvSpPr>
          <p:cNvPr id="3" name="Content Placeholder 2">
            <a:extLst>
              <a:ext uri="{FF2B5EF4-FFF2-40B4-BE49-F238E27FC236}">
                <a16:creationId xmlns:a16="http://schemas.microsoft.com/office/drawing/2014/main" id="{F4830D16-44E9-F258-5ECA-BE520BE3C09E}"/>
              </a:ext>
            </a:extLst>
          </p:cNvPr>
          <p:cNvSpPr>
            <a:spLocks noGrp="1"/>
          </p:cNvSpPr>
          <p:nvPr>
            <p:ph sz="half" idx="1"/>
          </p:nvPr>
        </p:nvSpPr>
        <p:spPr/>
        <p:txBody>
          <a:bodyPr>
            <a:normAutofit lnSpcReduction="10000"/>
          </a:bodyPr>
          <a:lstStyle/>
          <a:p>
            <a:r>
              <a:rPr lang="en-US" dirty="0"/>
              <a:t>the public modifier allows variables and functions to be accessible from anywhere within the class and from </a:t>
            </a:r>
            <a:r>
              <a:rPr lang="en-US" u="sng" dirty="0"/>
              <a:t>any part of the program</a:t>
            </a:r>
            <a:r>
              <a:rPr lang="en-US" dirty="0"/>
              <a:t>.</a:t>
            </a:r>
          </a:p>
          <a:p>
            <a:r>
              <a:rPr lang="en-US" dirty="0"/>
              <a:t> All member variables have the access modifier as public by default.</a:t>
            </a:r>
          </a:p>
        </p:txBody>
      </p:sp>
      <p:sp>
        <p:nvSpPr>
          <p:cNvPr id="9" name="Content Placeholder 8">
            <a:extLst>
              <a:ext uri="{FF2B5EF4-FFF2-40B4-BE49-F238E27FC236}">
                <a16:creationId xmlns:a16="http://schemas.microsoft.com/office/drawing/2014/main" id="{422A5F5F-9320-114E-7D5C-B435B74F3DF7}"/>
              </a:ext>
            </a:extLst>
          </p:cNvPr>
          <p:cNvSpPr>
            <a:spLocks noGrp="1"/>
          </p:cNvSpPr>
          <p:nvPr>
            <p:ph sz="half" idx="2"/>
          </p:nvPr>
        </p:nvSpPr>
        <p:spPr>
          <a:xfrm>
            <a:off x="6181344" y="2560320"/>
            <a:ext cx="2710729" cy="3310128"/>
          </a:xfrm>
        </p:spPr>
        <p:txBody>
          <a:bodyPr>
            <a:normAutofit lnSpcReduction="10000"/>
          </a:bodyPr>
          <a:lstStyle/>
          <a:p>
            <a:pPr marL="0" indent="0">
              <a:buNone/>
            </a:pPr>
            <a:r>
              <a:rPr lang="en-US" sz="2000" dirty="0"/>
              <a:t>class Rectangle:</a:t>
            </a:r>
          </a:p>
          <a:p>
            <a:pPr marL="0" indent="0">
              <a:buNone/>
            </a:pPr>
            <a:r>
              <a:rPr lang="en-US" sz="2000" dirty="0"/>
              <a:t>  def __</a:t>
            </a:r>
            <a:r>
              <a:rPr lang="en-US" sz="2000" dirty="0" err="1"/>
              <a:t>init</a:t>
            </a:r>
            <a:r>
              <a:rPr lang="en-US" sz="2000" dirty="0"/>
              <a:t>__(self): </a:t>
            </a:r>
          </a:p>
          <a:p>
            <a:pPr marL="0" indent="0">
              <a:buNone/>
            </a:pPr>
            <a:r>
              <a:rPr lang="en-US" sz="2000" dirty="0"/>
              <a:t>    </a:t>
            </a:r>
            <a:r>
              <a:rPr lang="en-US" sz="2000" dirty="0" err="1"/>
              <a:t>self.length</a:t>
            </a:r>
            <a:r>
              <a:rPr lang="en-US" sz="2000" dirty="0"/>
              <a:t> = 5</a:t>
            </a:r>
          </a:p>
          <a:p>
            <a:pPr marL="0" indent="0">
              <a:buNone/>
            </a:pPr>
            <a:r>
              <a:rPr lang="en-US" sz="2000" dirty="0"/>
              <a:t>    </a:t>
            </a:r>
            <a:r>
              <a:rPr lang="en-US" sz="2000" dirty="0" err="1"/>
              <a:t>self.width</a:t>
            </a:r>
            <a:r>
              <a:rPr lang="en-US" sz="2000" dirty="0"/>
              <a:t> = 3</a:t>
            </a:r>
          </a:p>
          <a:p>
            <a:pPr marL="0" indent="0">
              <a:buNone/>
            </a:pPr>
            <a:r>
              <a:rPr lang="en-US" sz="2000" dirty="0"/>
              <a:t> </a:t>
            </a:r>
          </a:p>
          <a:p>
            <a:pPr marL="0" indent="0">
              <a:buNone/>
            </a:pPr>
            <a:r>
              <a:rPr lang="en-US" sz="2000" dirty="0" err="1"/>
              <a:t>rect</a:t>
            </a:r>
            <a:r>
              <a:rPr lang="en-US" sz="2000" dirty="0"/>
              <a:t> = Rectangle() </a:t>
            </a:r>
          </a:p>
          <a:p>
            <a:pPr marL="0" indent="0">
              <a:buNone/>
            </a:pPr>
            <a:r>
              <a:rPr lang="en-US" sz="2000" dirty="0"/>
              <a:t>print(</a:t>
            </a:r>
            <a:r>
              <a:rPr lang="en-US" sz="2000" dirty="0" err="1"/>
              <a:t>rect.length</a:t>
            </a:r>
            <a:r>
              <a:rPr lang="en-US" sz="2000" dirty="0"/>
              <a:t>)</a:t>
            </a:r>
          </a:p>
          <a:p>
            <a:pPr marL="0" indent="0">
              <a:buNone/>
            </a:pPr>
            <a:r>
              <a:rPr lang="en-US" sz="2000" dirty="0"/>
              <a:t>print(</a:t>
            </a:r>
            <a:r>
              <a:rPr lang="en-US" sz="2000" dirty="0" err="1"/>
              <a:t>rect.width</a:t>
            </a:r>
            <a:r>
              <a:rPr lang="en-US" sz="2000" dirty="0"/>
              <a:t>)</a:t>
            </a:r>
          </a:p>
        </p:txBody>
      </p:sp>
    </p:spTree>
    <p:extLst>
      <p:ext uri="{BB962C8B-B14F-4D97-AF65-F5344CB8AC3E}">
        <p14:creationId xmlns:p14="http://schemas.microsoft.com/office/powerpoint/2010/main" val="4236974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D9627-16F7-FC6D-5894-49245137A62D}"/>
              </a:ext>
            </a:extLst>
          </p:cNvPr>
          <p:cNvSpPr>
            <a:spLocks noGrp="1"/>
          </p:cNvSpPr>
          <p:nvPr>
            <p:ph type="title"/>
          </p:nvPr>
        </p:nvSpPr>
        <p:spPr/>
        <p:txBody>
          <a:bodyPr>
            <a:normAutofit fontScale="90000"/>
          </a:bodyPr>
          <a:lstStyle/>
          <a:p>
            <a:r>
              <a:rPr lang="en-US" dirty="0"/>
              <a:t>Encapsulation in Python using </a:t>
            </a:r>
            <a:r>
              <a:rPr lang="en-US" b="1" dirty="0">
                <a:solidFill>
                  <a:srgbClr val="FF0000"/>
                </a:solidFill>
              </a:rPr>
              <a:t>private</a:t>
            </a:r>
            <a:r>
              <a:rPr lang="en-US" dirty="0"/>
              <a:t> members</a:t>
            </a:r>
          </a:p>
        </p:txBody>
      </p:sp>
      <p:sp>
        <p:nvSpPr>
          <p:cNvPr id="3" name="Content Placeholder 2">
            <a:extLst>
              <a:ext uri="{FF2B5EF4-FFF2-40B4-BE49-F238E27FC236}">
                <a16:creationId xmlns:a16="http://schemas.microsoft.com/office/drawing/2014/main" id="{748458B1-926E-DBD0-9ACB-5C74E86E6506}"/>
              </a:ext>
            </a:extLst>
          </p:cNvPr>
          <p:cNvSpPr>
            <a:spLocks noGrp="1"/>
          </p:cNvSpPr>
          <p:nvPr>
            <p:ph sz="half" idx="1"/>
          </p:nvPr>
        </p:nvSpPr>
        <p:spPr/>
        <p:txBody>
          <a:bodyPr>
            <a:normAutofit fontScale="77500" lnSpcReduction="20000"/>
          </a:bodyPr>
          <a:lstStyle/>
          <a:p>
            <a:r>
              <a:rPr lang="en-US" dirty="0"/>
              <a:t>The private access modifier allows member methods and variables to be accessed only within the class.</a:t>
            </a:r>
          </a:p>
          <a:p>
            <a:r>
              <a:rPr lang="en-US" dirty="0"/>
              <a:t>To specify a private access modifier for a member, we make use of the double underscore __.</a:t>
            </a:r>
          </a:p>
          <a:p>
            <a:r>
              <a:rPr lang="en-US" dirty="0"/>
              <a:t>Note: you can still access private members by following syntax:</a:t>
            </a:r>
          </a:p>
          <a:p>
            <a:pPr marL="457200" lvl="1" indent="0">
              <a:buNone/>
            </a:pPr>
            <a:r>
              <a:rPr lang="en-US" dirty="0" err="1"/>
              <a:t>object._class__attribute</a:t>
            </a:r>
            <a:endParaRPr lang="en-US" dirty="0"/>
          </a:p>
          <a:p>
            <a:pPr marL="457200" lvl="1" indent="0">
              <a:buNone/>
            </a:pPr>
            <a:r>
              <a:rPr lang="en-US" dirty="0"/>
              <a:t>Example: </a:t>
            </a:r>
            <a:r>
              <a:rPr lang="en-US" dirty="0" err="1"/>
              <a:t>rect</a:t>
            </a:r>
            <a:r>
              <a:rPr lang="en-US" dirty="0"/>
              <a:t>._</a:t>
            </a:r>
            <a:r>
              <a:rPr lang="en-US" dirty="0" err="1"/>
              <a:t>Rectangle__width</a:t>
            </a:r>
            <a:endParaRPr lang="en-US" dirty="0"/>
          </a:p>
        </p:txBody>
      </p:sp>
      <p:sp>
        <p:nvSpPr>
          <p:cNvPr id="4" name="Content Placeholder 3">
            <a:extLst>
              <a:ext uri="{FF2B5EF4-FFF2-40B4-BE49-F238E27FC236}">
                <a16:creationId xmlns:a16="http://schemas.microsoft.com/office/drawing/2014/main" id="{C4593535-5F8A-E999-C971-69FDA7CAFB5B}"/>
              </a:ext>
            </a:extLst>
          </p:cNvPr>
          <p:cNvSpPr>
            <a:spLocks noGrp="1"/>
          </p:cNvSpPr>
          <p:nvPr>
            <p:ph sz="half" idx="2"/>
          </p:nvPr>
        </p:nvSpPr>
        <p:spPr/>
        <p:txBody>
          <a:bodyPr>
            <a:normAutofit fontScale="77500" lnSpcReduction="20000"/>
          </a:bodyPr>
          <a:lstStyle/>
          <a:p>
            <a:pPr marL="0" indent="0">
              <a:buNone/>
            </a:pPr>
            <a:r>
              <a:rPr lang="en-US" dirty="0"/>
              <a:t>class Rectangle:</a:t>
            </a:r>
          </a:p>
          <a:p>
            <a:pPr marL="0" indent="0">
              <a:buNone/>
            </a:pPr>
            <a:r>
              <a:rPr lang="en-US" dirty="0"/>
              <a:t>  def __</a:t>
            </a:r>
            <a:r>
              <a:rPr lang="en-US" dirty="0" err="1"/>
              <a:t>init</a:t>
            </a:r>
            <a:r>
              <a:rPr lang="en-US" dirty="0"/>
              <a:t>__(self): </a:t>
            </a:r>
          </a:p>
          <a:p>
            <a:pPr marL="0" indent="0">
              <a:buNone/>
            </a:pPr>
            <a:r>
              <a:rPr lang="en-US" dirty="0"/>
              <a:t>    </a:t>
            </a:r>
            <a:r>
              <a:rPr lang="en-US" dirty="0" err="1"/>
              <a:t>self.__length</a:t>
            </a:r>
            <a:r>
              <a:rPr lang="en-US" dirty="0"/>
              <a:t> = 5</a:t>
            </a:r>
          </a:p>
          <a:p>
            <a:pPr marL="0" indent="0">
              <a:buNone/>
            </a:pPr>
            <a:r>
              <a:rPr lang="en-US" dirty="0"/>
              <a:t>    </a:t>
            </a:r>
            <a:r>
              <a:rPr lang="en-US" dirty="0" err="1"/>
              <a:t>self.__width</a:t>
            </a:r>
            <a:r>
              <a:rPr lang="en-US" dirty="0"/>
              <a:t> = 3</a:t>
            </a:r>
          </a:p>
          <a:p>
            <a:pPr marL="0" indent="0">
              <a:buNone/>
            </a:pPr>
            <a:r>
              <a:rPr lang="en-US" dirty="0" err="1"/>
              <a:t>rect</a:t>
            </a:r>
            <a:r>
              <a:rPr lang="en-US" dirty="0"/>
              <a:t> = Rectangle() </a:t>
            </a:r>
          </a:p>
          <a:p>
            <a:pPr marL="0" indent="0">
              <a:buNone/>
            </a:pPr>
            <a:r>
              <a:rPr lang="en-US" dirty="0"/>
              <a:t>print(</a:t>
            </a:r>
            <a:r>
              <a:rPr lang="en-US" dirty="0" err="1"/>
              <a:t>rect.length</a:t>
            </a:r>
            <a:r>
              <a:rPr lang="en-US" dirty="0"/>
              <a:t>)</a:t>
            </a:r>
          </a:p>
          <a:p>
            <a:pPr marL="0" indent="0">
              <a:buNone/>
            </a:pPr>
            <a:r>
              <a:rPr lang="en-US" dirty="0"/>
              <a:t>print(</a:t>
            </a:r>
            <a:r>
              <a:rPr lang="en-US" dirty="0" err="1"/>
              <a:t>rect.width</a:t>
            </a:r>
            <a:r>
              <a:rPr lang="en-US" dirty="0"/>
              <a:t>)</a:t>
            </a:r>
          </a:p>
          <a:p>
            <a:pPr marL="0" indent="0">
              <a:buNone/>
            </a:pPr>
            <a:endParaRPr lang="en-US" dirty="0"/>
          </a:p>
          <a:p>
            <a:pPr marL="0" indent="0">
              <a:buNone/>
            </a:pPr>
            <a:r>
              <a:rPr lang="en-US" dirty="0"/>
              <a:t>We will get </a:t>
            </a:r>
            <a:r>
              <a:rPr lang="en-US" dirty="0" err="1">
                <a:solidFill>
                  <a:srgbClr val="FF0000"/>
                </a:solidFill>
              </a:rPr>
              <a:t>AttributeError</a:t>
            </a:r>
            <a:r>
              <a:rPr lang="en-US" dirty="0">
                <a:solidFill>
                  <a:srgbClr val="FF0000"/>
                </a:solidFill>
              </a:rPr>
              <a:t>!</a:t>
            </a:r>
          </a:p>
        </p:txBody>
      </p:sp>
    </p:spTree>
    <p:extLst>
      <p:ext uri="{BB962C8B-B14F-4D97-AF65-F5344CB8AC3E}">
        <p14:creationId xmlns:p14="http://schemas.microsoft.com/office/powerpoint/2010/main" val="2541730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AAB4-E6ED-3514-ED06-937E233BEFAA}"/>
              </a:ext>
            </a:extLst>
          </p:cNvPr>
          <p:cNvSpPr>
            <a:spLocks noGrp="1"/>
          </p:cNvSpPr>
          <p:nvPr>
            <p:ph type="title"/>
          </p:nvPr>
        </p:nvSpPr>
        <p:spPr/>
        <p:txBody>
          <a:bodyPr>
            <a:normAutofit fontScale="90000"/>
          </a:bodyPr>
          <a:lstStyle/>
          <a:p>
            <a:r>
              <a:rPr lang="en-US" dirty="0"/>
              <a:t>Encapsulation in Python using </a:t>
            </a:r>
            <a:r>
              <a:rPr lang="en-US" b="1" dirty="0">
                <a:solidFill>
                  <a:srgbClr val="FF0000"/>
                </a:solidFill>
              </a:rPr>
              <a:t>protected</a:t>
            </a:r>
            <a:r>
              <a:rPr lang="en-US" dirty="0"/>
              <a:t> members</a:t>
            </a:r>
          </a:p>
        </p:txBody>
      </p:sp>
      <p:sp>
        <p:nvSpPr>
          <p:cNvPr id="3" name="Content Placeholder 2">
            <a:extLst>
              <a:ext uri="{FF2B5EF4-FFF2-40B4-BE49-F238E27FC236}">
                <a16:creationId xmlns:a16="http://schemas.microsoft.com/office/drawing/2014/main" id="{BA18DFED-7509-C1BA-9384-C77B052DFADD}"/>
              </a:ext>
            </a:extLst>
          </p:cNvPr>
          <p:cNvSpPr>
            <a:spLocks noGrp="1"/>
          </p:cNvSpPr>
          <p:nvPr>
            <p:ph sz="half" idx="1"/>
          </p:nvPr>
        </p:nvSpPr>
        <p:spPr/>
        <p:txBody>
          <a:bodyPr>
            <a:normAutofit fontScale="85000" lnSpcReduction="20000"/>
          </a:bodyPr>
          <a:lstStyle/>
          <a:p>
            <a:r>
              <a:rPr lang="en-US" dirty="0"/>
              <a:t>What sets protected members apart from private members is that they allow the members to be accessed within the class and allow them to be accessed by the sub-classes involved. </a:t>
            </a:r>
          </a:p>
          <a:p>
            <a:r>
              <a:rPr lang="en-US" dirty="0"/>
              <a:t>In Python, we demonstrate a protected member by prefixing with an underscore _ before its name.</a:t>
            </a:r>
          </a:p>
          <a:p>
            <a:r>
              <a:rPr lang="en-US" dirty="0"/>
              <a:t>Note: protected members can be accessed from out of the class as well. This is just conventional!</a:t>
            </a:r>
          </a:p>
        </p:txBody>
      </p:sp>
      <p:sp>
        <p:nvSpPr>
          <p:cNvPr id="4" name="Content Placeholder 3">
            <a:extLst>
              <a:ext uri="{FF2B5EF4-FFF2-40B4-BE49-F238E27FC236}">
                <a16:creationId xmlns:a16="http://schemas.microsoft.com/office/drawing/2014/main" id="{37036989-AC07-40BD-BB25-42C015A9E947}"/>
              </a:ext>
            </a:extLst>
          </p:cNvPr>
          <p:cNvSpPr>
            <a:spLocks noGrp="1"/>
          </p:cNvSpPr>
          <p:nvPr>
            <p:ph sz="half" idx="2"/>
          </p:nvPr>
        </p:nvSpPr>
        <p:spPr/>
        <p:txBody>
          <a:bodyPr>
            <a:normAutofit fontScale="85000" lnSpcReduction="20000"/>
          </a:bodyPr>
          <a:lstStyle/>
          <a:p>
            <a:pPr marL="0" indent="0">
              <a:buNone/>
            </a:pPr>
            <a:r>
              <a:rPr lang="en-US" sz="2400" dirty="0"/>
              <a:t>class Rectangle:</a:t>
            </a:r>
          </a:p>
          <a:p>
            <a:pPr marL="0" indent="0">
              <a:buNone/>
            </a:pPr>
            <a:r>
              <a:rPr lang="en-US" sz="2400" dirty="0"/>
              <a:t>  def __</a:t>
            </a:r>
            <a:r>
              <a:rPr lang="en-US" sz="2400" dirty="0" err="1"/>
              <a:t>init</a:t>
            </a:r>
            <a:r>
              <a:rPr lang="en-US" sz="2400" dirty="0"/>
              <a:t>__(self): </a:t>
            </a:r>
          </a:p>
          <a:p>
            <a:pPr marL="0" indent="0">
              <a:buNone/>
            </a:pPr>
            <a:r>
              <a:rPr lang="en-US" sz="2400" dirty="0"/>
              <a:t>    </a:t>
            </a:r>
            <a:r>
              <a:rPr lang="en-US" sz="2400" dirty="0" err="1"/>
              <a:t>self._length</a:t>
            </a:r>
            <a:r>
              <a:rPr lang="en-US" sz="2400" dirty="0"/>
              <a:t> = 5</a:t>
            </a:r>
          </a:p>
          <a:p>
            <a:pPr marL="0" indent="0">
              <a:buNone/>
            </a:pPr>
            <a:r>
              <a:rPr lang="en-US" sz="2400" dirty="0"/>
              <a:t>    </a:t>
            </a:r>
            <a:r>
              <a:rPr lang="en-US" sz="2400" dirty="0" err="1"/>
              <a:t>self._width</a:t>
            </a:r>
            <a:r>
              <a:rPr lang="en-US" sz="2400" dirty="0"/>
              <a:t> = 3</a:t>
            </a:r>
          </a:p>
          <a:p>
            <a:pPr marL="0" indent="0">
              <a:buNone/>
            </a:pPr>
            <a:r>
              <a:rPr lang="en-US" sz="2400" dirty="0"/>
              <a:t> </a:t>
            </a:r>
          </a:p>
          <a:p>
            <a:pPr marL="0" indent="0">
              <a:buNone/>
            </a:pPr>
            <a:r>
              <a:rPr lang="en-US" sz="2400" dirty="0" err="1"/>
              <a:t>rect</a:t>
            </a:r>
            <a:r>
              <a:rPr lang="en-US" sz="2400" dirty="0"/>
              <a:t> = Rectangle() </a:t>
            </a:r>
          </a:p>
        </p:txBody>
      </p:sp>
    </p:spTree>
    <p:extLst>
      <p:ext uri="{BB962C8B-B14F-4D97-AF65-F5344CB8AC3E}">
        <p14:creationId xmlns:p14="http://schemas.microsoft.com/office/powerpoint/2010/main" val="2208024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02255-3CC1-0500-4E77-1E3675B06E8C}"/>
              </a:ext>
            </a:extLst>
          </p:cNvPr>
          <p:cNvSpPr>
            <a:spLocks noGrp="1"/>
          </p:cNvSpPr>
          <p:nvPr>
            <p:ph type="title"/>
          </p:nvPr>
        </p:nvSpPr>
        <p:spPr/>
        <p:txBody>
          <a:bodyPr>
            <a:normAutofit fontScale="90000"/>
          </a:bodyPr>
          <a:lstStyle/>
          <a:p>
            <a:r>
              <a:rPr lang="en-US" b="1" dirty="0">
                <a:solidFill>
                  <a:srgbClr val="0070C0"/>
                </a:solidFill>
              </a:rPr>
              <a:t>Example! </a:t>
            </a:r>
            <a:br>
              <a:rPr lang="en-US" dirty="0"/>
            </a:br>
            <a:r>
              <a:rPr lang="en-US" dirty="0"/>
              <a:t>What is the output of the following code?</a:t>
            </a:r>
          </a:p>
        </p:txBody>
      </p:sp>
      <p:sp>
        <p:nvSpPr>
          <p:cNvPr id="3" name="Content Placeholder 2">
            <a:extLst>
              <a:ext uri="{FF2B5EF4-FFF2-40B4-BE49-F238E27FC236}">
                <a16:creationId xmlns:a16="http://schemas.microsoft.com/office/drawing/2014/main" id="{B5DDF621-84A9-8F98-51AD-61F36F3B3023}"/>
              </a:ext>
            </a:extLst>
          </p:cNvPr>
          <p:cNvSpPr>
            <a:spLocks noGrp="1"/>
          </p:cNvSpPr>
          <p:nvPr>
            <p:ph sz="half" idx="1"/>
          </p:nvPr>
        </p:nvSpPr>
        <p:spPr>
          <a:xfrm>
            <a:off x="1292353" y="2373706"/>
            <a:ext cx="4718304" cy="4101738"/>
          </a:xfrm>
        </p:spPr>
        <p:txBody>
          <a:bodyPr>
            <a:normAutofit fontScale="62500" lnSpcReduction="20000"/>
          </a:bodyPr>
          <a:lstStyle/>
          <a:p>
            <a:pPr marL="0" indent="0">
              <a:buNone/>
            </a:pPr>
            <a:r>
              <a:rPr lang="en-US" dirty="0"/>
              <a:t>class Computer:</a:t>
            </a:r>
          </a:p>
          <a:p>
            <a:pPr marL="0" indent="0">
              <a:buNone/>
            </a:pPr>
            <a:r>
              <a:rPr lang="en-US" dirty="0"/>
              <a:t>    def __</a:t>
            </a:r>
            <a:r>
              <a:rPr lang="en-US" dirty="0" err="1"/>
              <a:t>init</a:t>
            </a:r>
            <a:r>
              <a:rPr lang="en-US" dirty="0"/>
              <a:t>__(self):</a:t>
            </a:r>
          </a:p>
          <a:p>
            <a:pPr marL="0" indent="0">
              <a:buNone/>
            </a:pPr>
            <a:r>
              <a:rPr lang="en-US" dirty="0"/>
              <a:t>        self.__</a:t>
            </a:r>
            <a:r>
              <a:rPr lang="en-US" dirty="0" err="1"/>
              <a:t>maxprice</a:t>
            </a:r>
            <a:r>
              <a:rPr lang="en-US" dirty="0"/>
              <a:t> = 900</a:t>
            </a:r>
          </a:p>
          <a:p>
            <a:pPr marL="0" indent="0">
              <a:buNone/>
            </a:pPr>
            <a:r>
              <a:rPr lang="en-US" dirty="0"/>
              <a:t>    def sell(self):</a:t>
            </a:r>
          </a:p>
          <a:p>
            <a:pPr marL="0" indent="0">
              <a:buNone/>
            </a:pPr>
            <a:r>
              <a:rPr lang="en-US" dirty="0"/>
              <a:t>        print("Selling Price: {}".format(self.__</a:t>
            </a:r>
            <a:r>
              <a:rPr lang="en-US" dirty="0" err="1"/>
              <a:t>maxprice</a:t>
            </a:r>
            <a:r>
              <a:rPr lang="en-US" dirty="0"/>
              <a:t>))</a:t>
            </a:r>
          </a:p>
          <a:p>
            <a:pPr marL="0" indent="0">
              <a:buNone/>
            </a:pPr>
            <a:r>
              <a:rPr lang="en-US" dirty="0"/>
              <a:t>    def </a:t>
            </a:r>
            <a:r>
              <a:rPr lang="en-US" dirty="0" err="1"/>
              <a:t>setMaxPrice</a:t>
            </a:r>
            <a:r>
              <a:rPr lang="en-US" dirty="0"/>
              <a:t>(self, price):</a:t>
            </a:r>
          </a:p>
          <a:p>
            <a:pPr marL="0" indent="0">
              <a:buNone/>
            </a:pPr>
            <a:r>
              <a:rPr lang="en-US" dirty="0"/>
              <a:t>        self.__</a:t>
            </a:r>
            <a:r>
              <a:rPr lang="en-US" dirty="0" err="1"/>
              <a:t>maxprice</a:t>
            </a:r>
            <a:r>
              <a:rPr lang="en-US" dirty="0"/>
              <a:t> = price</a:t>
            </a:r>
          </a:p>
          <a:p>
            <a:pPr marL="0" indent="0">
              <a:buNone/>
            </a:pPr>
            <a:r>
              <a:rPr lang="en-US" dirty="0"/>
              <a:t>c = Computer()</a:t>
            </a:r>
          </a:p>
          <a:p>
            <a:pPr marL="0" indent="0">
              <a:buNone/>
            </a:pPr>
            <a:r>
              <a:rPr lang="en-US" dirty="0" err="1"/>
              <a:t>c.sell</a:t>
            </a:r>
            <a:r>
              <a:rPr lang="en-US" dirty="0"/>
              <a:t>()</a:t>
            </a:r>
          </a:p>
          <a:p>
            <a:pPr marL="0" indent="0">
              <a:buNone/>
            </a:pPr>
            <a:r>
              <a:rPr lang="en-US" dirty="0"/>
              <a:t>c.__</a:t>
            </a:r>
            <a:r>
              <a:rPr lang="en-US" dirty="0" err="1"/>
              <a:t>maxprice</a:t>
            </a:r>
            <a:r>
              <a:rPr lang="en-US" dirty="0"/>
              <a:t> = 1000</a:t>
            </a:r>
          </a:p>
          <a:p>
            <a:pPr marL="0" indent="0">
              <a:buNone/>
            </a:pPr>
            <a:r>
              <a:rPr lang="en-US" dirty="0" err="1"/>
              <a:t>c.sell</a:t>
            </a:r>
            <a:r>
              <a:rPr lang="en-US" dirty="0"/>
              <a:t>()</a:t>
            </a:r>
          </a:p>
          <a:p>
            <a:pPr marL="0" indent="0">
              <a:buNone/>
            </a:pPr>
            <a:r>
              <a:rPr lang="en-US" dirty="0" err="1"/>
              <a:t>c.setMaxPrice</a:t>
            </a:r>
            <a:r>
              <a:rPr lang="en-US" dirty="0"/>
              <a:t>(1000)</a:t>
            </a:r>
          </a:p>
          <a:p>
            <a:pPr marL="0" indent="0">
              <a:buNone/>
            </a:pPr>
            <a:r>
              <a:rPr lang="en-US" dirty="0" err="1"/>
              <a:t>c.sell</a:t>
            </a:r>
            <a:r>
              <a:rPr lang="en-US" dirty="0"/>
              <a:t>()</a:t>
            </a:r>
          </a:p>
        </p:txBody>
      </p:sp>
      <p:sp>
        <p:nvSpPr>
          <p:cNvPr id="4" name="Content Placeholder 3">
            <a:extLst>
              <a:ext uri="{FF2B5EF4-FFF2-40B4-BE49-F238E27FC236}">
                <a16:creationId xmlns:a16="http://schemas.microsoft.com/office/drawing/2014/main" id="{767D9C8E-5756-C0BB-9F0E-0B431804852D}"/>
              </a:ext>
            </a:extLst>
          </p:cNvPr>
          <p:cNvSpPr>
            <a:spLocks noGrp="1"/>
          </p:cNvSpPr>
          <p:nvPr>
            <p:ph sz="half" idx="2"/>
          </p:nvPr>
        </p:nvSpPr>
        <p:spPr>
          <a:xfrm>
            <a:off x="6181344" y="2560319"/>
            <a:ext cx="4718304" cy="3831149"/>
          </a:xfrm>
        </p:spPr>
        <p:txBody>
          <a:bodyPr>
            <a:normAutofit fontScale="62500" lnSpcReduction="20000"/>
          </a:bodyPr>
          <a:lstStyle/>
          <a:p>
            <a:r>
              <a:rPr lang="en-US" dirty="0"/>
              <a:t>We achieved data hiding &amp; prevention from accidental modifications!</a:t>
            </a:r>
          </a:p>
          <a:p>
            <a:r>
              <a:rPr lang="en-US" dirty="0"/>
              <a:t>We used a “setter function” to be able to change it.</a:t>
            </a:r>
          </a:p>
        </p:txBody>
      </p:sp>
    </p:spTree>
    <p:extLst>
      <p:ext uri="{BB962C8B-B14F-4D97-AF65-F5344CB8AC3E}">
        <p14:creationId xmlns:p14="http://schemas.microsoft.com/office/powerpoint/2010/main" val="776916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4F5AD-AD88-BBEB-A2A2-9ABEAAD0D2A4}"/>
              </a:ext>
            </a:extLst>
          </p:cNvPr>
          <p:cNvSpPr>
            <a:spLocks noGrp="1"/>
          </p:cNvSpPr>
          <p:nvPr>
            <p:ph type="title"/>
          </p:nvPr>
        </p:nvSpPr>
        <p:spPr/>
        <p:txBody>
          <a:bodyPr/>
          <a:lstStyle/>
          <a:p>
            <a:r>
              <a:rPr lang="en-US" dirty="0"/>
              <a:t>Abstraction</a:t>
            </a:r>
          </a:p>
        </p:txBody>
      </p:sp>
      <p:sp>
        <p:nvSpPr>
          <p:cNvPr id="3" name="Text Placeholder 2">
            <a:extLst>
              <a:ext uri="{FF2B5EF4-FFF2-40B4-BE49-F238E27FC236}">
                <a16:creationId xmlns:a16="http://schemas.microsoft.com/office/drawing/2014/main" id="{5829CEE0-602E-9A79-B7AF-6668481BB533}"/>
              </a:ext>
            </a:extLst>
          </p:cNvPr>
          <p:cNvSpPr>
            <a:spLocks noGrp="1"/>
          </p:cNvSpPr>
          <p:nvPr>
            <p:ph type="body" idx="1"/>
          </p:nvPr>
        </p:nvSpPr>
        <p:spPr/>
        <p:txBody>
          <a:bodyPr/>
          <a:lstStyle/>
          <a:p>
            <a:r>
              <a:rPr lang="en-US" dirty="0"/>
              <a:t>What?</a:t>
            </a:r>
          </a:p>
        </p:txBody>
      </p:sp>
      <p:sp>
        <p:nvSpPr>
          <p:cNvPr id="4" name="Content Placeholder 3">
            <a:extLst>
              <a:ext uri="{FF2B5EF4-FFF2-40B4-BE49-F238E27FC236}">
                <a16:creationId xmlns:a16="http://schemas.microsoft.com/office/drawing/2014/main" id="{22AA96DF-4DF0-597E-B997-6892FE87E405}"/>
              </a:ext>
            </a:extLst>
          </p:cNvPr>
          <p:cNvSpPr>
            <a:spLocks noGrp="1"/>
          </p:cNvSpPr>
          <p:nvPr>
            <p:ph sz="half" idx="2"/>
          </p:nvPr>
        </p:nvSpPr>
        <p:spPr/>
        <p:txBody>
          <a:bodyPr/>
          <a:lstStyle/>
          <a:p>
            <a:r>
              <a:rPr lang="en-US" dirty="0"/>
              <a:t>Abstraction in python is defined as a process of handling complexity by </a:t>
            </a:r>
            <a:r>
              <a:rPr lang="en-US" u="sng" dirty="0"/>
              <a:t>showing only necessary implementation and hiding unnecessary details from user.</a:t>
            </a:r>
          </a:p>
        </p:txBody>
      </p:sp>
      <p:sp>
        <p:nvSpPr>
          <p:cNvPr id="5" name="Text Placeholder 4">
            <a:extLst>
              <a:ext uri="{FF2B5EF4-FFF2-40B4-BE49-F238E27FC236}">
                <a16:creationId xmlns:a16="http://schemas.microsoft.com/office/drawing/2014/main" id="{91319378-84E8-982A-8BAC-FB26BF11F55F}"/>
              </a:ext>
            </a:extLst>
          </p:cNvPr>
          <p:cNvSpPr>
            <a:spLocks noGrp="1"/>
          </p:cNvSpPr>
          <p:nvPr>
            <p:ph type="body" sz="quarter" idx="3"/>
          </p:nvPr>
        </p:nvSpPr>
        <p:spPr/>
        <p:txBody>
          <a:bodyPr/>
          <a:lstStyle/>
          <a:p>
            <a:r>
              <a:rPr lang="en-US" dirty="0"/>
              <a:t>Example</a:t>
            </a:r>
          </a:p>
        </p:txBody>
      </p:sp>
      <p:pic>
        <p:nvPicPr>
          <p:cNvPr id="8" name="Content Placeholder 7">
            <a:extLst>
              <a:ext uri="{FF2B5EF4-FFF2-40B4-BE49-F238E27FC236}">
                <a16:creationId xmlns:a16="http://schemas.microsoft.com/office/drawing/2014/main" id="{0C47DA37-F456-4141-D10E-AE31C1FCB0F3}"/>
              </a:ext>
            </a:extLst>
          </p:cNvPr>
          <p:cNvPicPr>
            <a:picLocks noGrp="1" noChangeAspect="1"/>
          </p:cNvPicPr>
          <p:nvPr>
            <p:ph sz="quarter" idx="4"/>
          </p:nvPr>
        </p:nvPicPr>
        <p:blipFill>
          <a:blip r:embed="rId2"/>
          <a:stretch>
            <a:fillRect/>
          </a:stretch>
        </p:blipFill>
        <p:spPr>
          <a:xfrm>
            <a:off x="6178298" y="3739023"/>
            <a:ext cx="4718050" cy="1304652"/>
          </a:xfrm>
        </p:spPr>
      </p:pic>
    </p:spTree>
    <p:extLst>
      <p:ext uri="{BB962C8B-B14F-4D97-AF65-F5344CB8AC3E}">
        <p14:creationId xmlns:p14="http://schemas.microsoft.com/office/powerpoint/2010/main" val="3154227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F636-6FA7-CF9E-AEC4-A959EB72263E}"/>
              </a:ext>
            </a:extLst>
          </p:cNvPr>
          <p:cNvSpPr>
            <a:spLocks noGrp="1"/>
          </p:cNvSpPr>
          <p:nvPr>
            <p:ph type="title"/>
          </p:nvPr>
        </p:nvSpPr>
        <p:spPr/>
        <p:txBody>
          <a:bodyPr>
            <a:noAutofit/>
          </a:bodyPr>
          <a:lstStyle/>
          <a:p>
            <a:r>
              <a:rPr lang="en-US" sz="3600" dirty="0"/>
              <a:t>Abstract classes:</a:t>
            </a:r>
            <a:br>
              <a:rPr lang="en-US" sz="3600" dirty="0"/>
            </a:br>
            <a:r>
              <a:rPr lang="en-US" sz="3600" dirty="0"/>
              <a:t>One way to achieve generalization &amp; abstraction</a:t>
            </a:r>
          </a:p>
        </p:txBody>
      </p:sp>
      <p:sp>
        <p:nvSpPr>
          <p:cNvPr id="3" name="Text Placeholder 2">
            <a:extLst>
              <a:ext uri="{FF2B5EF4-FFF2-40B4-BE49-F238E27FC236}">
                <a16:creationId xmlns:a16="http://schemas.microsoft.com/office/drawing/2014/main" id="{41F7077B-0143-086A-93EB-8826846126E4}"/>
              </a:ext>
            </a:extLst>
          </p:cNvPr>
          <p:cNvSpPr>
            <a:spLocks noGrp="1"/>
          </p:cNvSpPr>
          <p:nvPr>
            <p:ph type="body" idx="1"/>
          </p:nvPr>
        </p:nvSpPr>
        <p:spPr/>
        <p:txBody>
          <a:bodyPr/>
          <a:lstStyle/>
          <a:p>
            <a:r>
              <a:rPr lang="en-US" dirty="0"/>
              <a:t>What?</a:t>
            </a:r>
          </a:p>
        </p:txBody>
      </p:sp>
      <p:sp>
        <p:nvSpPr>
          <p:cNvPr id="4" name="Content Placeholder 3">
            <a:extLst>
              <a:ext uri="{FF2B5EF4-FFF2-40B4-BE49-F238E27FC236}">
                <a16:creationId xmlns:a16="http://schemas.microsoft.com/office/drawing/2014/main" id="{63BF9E36-653B-4A7D-0D8C-B216E673D903}"/>
              </a:ext>
            </a:extLst>
          </p:cNvPr>
          <p:cNvSpPr>
            <a:spLocks noGrp="1"/>
          </p:cNvSpPr>
          <p:nvPr>
            <p:ph sz="half" idx="2"/>
          </p:nvPr>
        </p:nvSpPr>
        <p:spPr>
          <a:xfrm>
            <a:off x="1295400" y="3243262"/>
            <a:ext cx="4718304" cy="2877620"/>
          </a:xfrm>
        </p:spPr>
        <p:txBody>
          <a:bodyPr>
            <a:normAutofit fontScale="55000" lnSpcReduction="20000"/>
          </a:bodyPr>
          <a:lstStyle/>
          <a:p>
            <a:r>
              <a:rPr lang="en-US" b="0" i="0" dirty="0">
                <a:solidFill>
                  <a:srgbClr val="273239"/>
                </a:solidFill>
                <a:effectLst/>
                <a:latin typeface="Nunito" pitchFamily="2" charset="0"/>
              </a:rPr>
              <a:t>An abstract/base class can be considered as a </a:t>
            </a:r>
            <a:r>
              <a:rPr lang="en-US" b="1" i="0" dirty="0">
                <a:solidFill>
                  <a:srgbClr val="273239"/>
                </a:solidFill>
                <a:effectLst/>
                <a:latin typeface="Nunito" pitchFamily="2" charset="0"/>
              </a:rPr>
              <a:t>blueprint </a:t>
            </a:r>
            <a:r>
              <a:rPr lang="en-US" b="0" i="0" dirty="0">
                <a:solidFill>
                  <a:srgbClr val="273239"/>
                </a:solidFill>
                <a:effectLst/>
                <a:latin typeface="Nunito" pitchFamily="2" charset="0"/>
              </a:rPr>
              <a:t>for other classes. It allows you to create a set of methods that must be created within any child classes built from the abstract class. </a:t>
            </a:r>
          </a:p>
          <a:p>
            <a:r>
              <a:rPr lang="en-US" b="0" i="0" dirty="0">
                <a:solidFill>
                  <a:srgbClr val="273239"/>
                </a:solidFill>
                <a:effectLst/>
                <a:latin typeface="Nunito" pitchFamily="2" charset="0"/>
              </a:rPr>
              <a:t>A class which </a:t>
            </a:r>
            <a:r>
              <a:rPr lang="en-US" b="1" i="0" dirty="0">
                <a:solidFill>
                  <a:srgbClr val="273239"/>
                </a:solidFill>
                <a:effectLst/>
                <a:latin typeface="Nunito" pitchFamily="2" charset="0"/>
              </a:rPr>
              <a:t>contains one or more abstract methods </a:t>
            </a:r>
            <a:r>
              <a:rPr lang="en-US" b="0" i="0" dirty="0">
                <a:solidFill>
                  <a:srgbClr val="273239"/>
                </a:solidFill>
                <a:effectLst/>
                <a:latin typeface="Nunito" pitchFamily="2" charset="0"/>
              </a:rPr>
              <a:t>is called an </a:t>
            </a:r>
            <a:r>
              <a:rPr lang="en-US" b="1" i="0" dirty="0">
                <a:solidFill>
                  <a:srgbClr val="273239"/>
                </a:solidFill>
                <a:effectLst/>
                <a:latin typeface="Nunito" pitchFamily="2" charset="0"/>
              </a:rPr>
              <a:t>abstract class</a:t>
            </a:r>
            <a:r>
              <a:rPr lang="en-US" b="0" i="0" dirty="0">
                <a:solidFill>
                  <a:srgbClr val="273239"/>
                </a:solidFill>
                <a:effectLst/>
                <a:latin typeface="Nunito" pitchFamily="2" charset="0"/>
              </a:rPr>
              <a:t>. </a:t>
            </a:r>
          </a:p>
          <a:p>
            <a:r>
              <a:rPr lang="en-US" b="0" i="0" dirty="0">
                <a:solidFill>
                  <a:srgbClr val="273239"/>
                </a:solidFill>
                <a:effectLst/>
                <a:latin typeface="Nunito" pitchFamily="2" charset="0"/>
              </a:rPr>
              <a:t>An </a:t>
            </a:r>
            <a:r>
              <a:rPr lang="en-US" b="1" i="0" dirty="0">
                <a:solidFill>
                  <a:srgbClr val="273239"/>
                </a:solidFill>
                <a:effectLst/>
                <a:latin typeface="Nunito" pitchFamily="2" charset="0"/>
              </a:rPr>
              <a:t>abstract method </a:t>
            </a:r>
            <a:r>
              <a:rPr lang="en-US" b="0" i="0" dirty="0">
                <a:solidFill>
                  <a:srgbClr val="273239"/>
                </a:solidFill>
                <a:effectLst/>
                <a:latin typeface="Nunito" pitchFamily="2" charset="0"/>
              </a:rPr>
              <a:t>is a method that </a:t>
            </a:r>
            <a:r>
              <a:rPr lang="en-US" b="1" i="0" dirty="0">
                <a:solidFill>
                  <a:srgbClr val="273239"/>
                </a:solidFill>
                <a:effectLst/>
                <a:latin typeface="Nunito" pitchFamily="2" charset="0"/>
              </a:rPr>
              <a:t>has a declaration </a:t>
            </a:r>
            <a:r>
              <a:rPr lang="en-US" b="0" i="0" dirty="0">
                <a:solidFill>
                  <a:srgbClr val="273239"/>
                </a:solidFill>
                <a:effectLst/>
                <a:latin typeface="Nunito" pitchFamily="2" charset="0"/>
              </a:rPr>
              <a:t>but </a:t>
            </a:r>
            <a:r>
              <a:rPr lang="en-US" b="1" i="0" dirty="0">
                <a:solidFill>
                  <a:srgbClr val="273239"/>
                </a:solidFill>
                <a:effectLst/>
                <a:latin typeface="Nunito" pitchFamily="2" charset="0"/>
              </a:rPr>
              <a:t>does not have an implementation</a:t>
            </a:r>
            <a:r>
              <a:rPr lang="en-US" b="0" i="0" dirty="0">
                <a:solidFill>
                  <a:srgbClr val="273239"/>
                </a:solidFill>
                <a:effectLst/>
                <a:latin typeface="Nunito" pitchFamily="2" charset="0"/>
              </a:rPr>
              <a:t>. </a:t>
            </a:r>
          </a:p>
          <a:p>
            <a:r>
              <a:rPr lang="en-US" b="0" i="0" dirty="0">
                <a:solidFill>
                  <a:srgbClr val="273239"/>
                </a:solidFill>
                <a:effectLst/>
                <a:latin typeface="Nunito" pitchFamily="2" charset="0"/>
              </a:rPr>
              <a:t>When we want to provide a common interface for different implementations of a component, we use an </a:t>
            </a:r>
            <a:r>
              <a:rPr lang="en-US" dirty="0">
                <a:solidFill>
                  <a:srgbClr val="273239"/>
                </a:solidFill>
                <a:latin typeface="Nunito" pitchFamily="2" charset="0"/>
              </a:rPr>
              <a:t>abstract class</a:t>
            </a:r>
          </a:p>
          <a:p>
            <a:r>
              <a:rPr lang="en-US" dirty="0">
                <a:solidFill>
                  <a:srgbClr val="273239"/>
                </a:solidFill>
                <a:latin typeface="Nunito" pitchFamily="2" charset="0"/>
              </a:rPr>
              <a:t>Forcing child classes to provide their own separate implementation</a:t>
            </a:r>
          </a:p>
        </p:txBody>
      </p:sp>
      <p:sp>
        <p:nvSpPr>
          <p:cNvPr id="5" name="Text Placeholder 4">
            <a:extLst>
              <a:ext uri="{FF2B5EF4-FFF2-40B4-BE49-F238E27FC236}">
                <a16:creationId xmlns:a16="http://schemas.microsoft.com/office/drawing/2014/main" id="{ACE16750-7CCB-7AFE-8648-514A9DE62AE8}"/>
              </a:ext>
            </a:extLst>
          </p:cNvPr>
          <p:cNvSpPr>
            <a:spLocks noGrp="1"/>
          </p:cNvSpPr>
          <p:nvPr>
            <p:ph type="body" sz="quarter" idx="3"/>
          </p:nvPr>
        </p:nvSpPr>
        <p:spPr/>
        <p:txBody>
          <a:bodyPr/>
          <a:lstStyle/>
          <a:p>
            <a:r>
              <a:rPr lang="en-US" dirty="0"/>
              <a:t>Syntax</a:t>
            </a:r>
          </a:p>
        </p:txBody>
      </p:sp>
      <p:sp>
        <p:nvSpPr>
          <p:cNvPr id="6" name="Content Placeholder 5">
            <a:extLst>
              <a:ext uri="{FF2B5EF4-FFF2-40B4-BE49-F238E27FC236}">
                <a16:creationId xmlns:a16="http://schemas.microsoft.com/office/drawing/2014/main" id="{40CB0172-3E10-F11B-9023-D185E5D3404F}"/>
              </a:ext>
            </a:extLst>
          </p:cNvPr>
          <p:cNvSpPr>
            <a:spLocks noGrp="1"/>
          </p:cNvSpPr>
          <p:nvPr>
            <p:ph sz="quarter" idx="4"/>
          </p:nvPr>
        </p:nvSpPr>
        <p:spPr/>
        <p:txBody>
          <a:bodyPr>
            <a:normAutofit fontScale="55000" lnSpcReduction="20000"/>
          </a:bodyPr>
          <a:lstStyle/>
          <a:p>
            <a:pPr marL="0" indent="0">
              <a:buNone/>
            </a:pPr>
            <a:r>
              <a:rPr lang="en-US" dirty="0"/>
              <a:t>from </a:t>
            </a:r>
            <a:r>
              <a:rPr lang="en-US" b="1" dirty="0" err="1"/>
              <a:t>abc</a:t>
            </a:r>
            <a:r>
              <a:rPr lang="en-US" dirty="0"/>
              <a:t> import </a:t>
            </a:r>
            <a:r>
              <a:rPr lang="en-US" b="1" dirty="0"/>
              <a:t>ABC, </a:t>
            </a:r>
            <a:r>
              <a:rPr lang="en-US" b="1" dirty="0" err="1"/>
              <a:t>abstractmethod</a:t>
            </a:r>
            <a:endParaRPr lang="en-US" b="1" dirty="0"/>
          </a:p>
          <a:p>
            <a:pPr marL="0" indent="0">
              <a:buNone/>
            </a:pPr>
            <a:r>
              <a:rPr lang="en-US" dirty="0"/>
              <a:t>class &lt;</a:t>
            </a:r>
            <a:r>
              <a:rPr lang="en-US" dirty="0" err="1"/>
              <a:t>Abstract_Class_Name</a:t>
            </a:r>
            <a:r>
              <a:rPr lang="en-US" dirty="0"/>
              <a:t>&gt;</a:t>
            </a:r>
            <a:r>
              <a:rPr lang="en-US" b="1" dirty="0"/>
              <a:t>(ABC):</a:t>
            </a:r>
          </a:p>
          <a:p>
            <a:pPr marL="0" indent="0">
              <a:buNone/>
            </a:pPr>
            <a:r>
              <a:rPr lang="en-US" dirty="0"/>
              <a:t>    </a:t>
            </a:r>
            <a:r>
              <a:rPr lang="en-US" b="1" dirty="0"/>
              <a:t>@abstractmethod</a:t>
            </a:r>
          </a:p>
          <a:p>
            <a:pPr marL="0" indent="0">
              <a:buNone/>
            </a:pPr>
            <a:r>
              <a:rPr lang="en-US" dirty="0"/>
              <a:t>    def &lt;</a:t>
            </a:r>
            <a:r>
              <a:rPr lang="en-US" dirty="0" err="1"/>
              <a:t>abstract_method_name</a:t>
            </a:r>
            <a:r>
              <a:rPr lang="en-US" dirty="0"/>
              <a:t>&gt;(</a:t>
            </a:r>
            <a:r>
              <a:rPr lang="en-US" dirty="0" err="1"/>
              <a:t>self,other_parameters</a:t>
            </a:r>
            <a:r>
              <a:rPr lang="en-US" dirty="0"/>
              <a:t>):</a:t>
            </a:r>
          </a:p>
          <a:p>
            <a:pPr marL="0" indent="0">
              <a:buNone/>
            </a:pPr>
            <a:r>
              <a:rPr lang="en-US" dirty="0"/>
              <a:t>        pass</a:t>
            </a:r>
          </a:p>
        </p:txBody>
      </p:sp>
    </p:spTree>
    <p:extLst>
      <p:ext uri="{BB962C8B-B14F-4D97-AF65-F5344CB8AC3E}">
        <p14:creationId xmlns:p14="http://schemas.microsoft.com/office/powerpoint/2010/main" val="2830922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CE2C4-8100-6652-3777-A7C7C9F807CC}"/>
              </a:ext>
            </a:extLst>
          </p:cNvPr>
          <p:cNvSpPr>
            <a:spLocks noGrp="1"/>
          </p:cNvSpPr>
          <p:nvPr>
            <p:ph type="title"/>
          </p:nvPr>
        </p:nvSpPr>
        <p:spPr/>
        <p:txBody>
          <a:bodyPr/>
          <a:lstStyle/>
          <a:p>
            <a:r>
              <a:rPr lang="en-US" dirty="0"/>
              <a:t>Example</a:t>
            </a:r>
          </a:p>
        </p:txBody>
      </p:sp>
      <p:sp>
        <p:nvSpPr>
          <p:cNvPr id="7" name="Content Placeholder 6">
            <a:extLst>
              <a:ext uri="{FF2B5EF4-FFF2-40B4-BE49-F238E27FC236}">
                <a16:creationId xmlns:a16="http://schemas.microsoft.com/office/drawing/2014/main" id="{98EADFAE-E451-4CD5-5029-818820E7F1A8}"/>
              </a:ext>
            </a:extLst>
          </p:cNvPr>
          <p:cNvSpPr>
            <a:spLocks noGrp="1"/>
          </p:cNvSpPr>
          <p:nvPr>
            <p:ph sz="half" idx="1"/>
          </p:nvPr>
        </p:nvSpPr>
        <p:spPr/>
        <p:txBody>
          <a:bodyPr>
            <a:normAutofit fontScale="77500" lnSpcReduction="20000"/>
          </a:bodyPr>
          <a:lstStyle/>
          <a:p>
            <a:pPr marL="0" indent="0">
              <a:buNone/>
            </a:pPr>
            <a:r>
              <a:rPr lang="en-US" dirty="0"/>
              <a:t>from </a:t>
            </a:r>
            <a:r>
              <a:rPr lang="en-US" dirty="0" err="1"/>
              <a:t>abc</a:t>
            </a:r>
            <a:r>
              <a:rPr lang="en-US" dirty="0"/>
              <a:t> import ABC, </a:t>
            </a:r>
            <a:r>
              <a:rPr lang="en-US" dirty="0" err="1"/>
              <a:t>abstractmethod</a:t>
            </a:r>
            <a:endParaRPr lang="en-US" dirty="0"/>
          </a:p>
          <a:p>
            <a:pPr marL="0" indent="0">
              <a:buNone/>
            </a:pPr>
            <a:r>
              <a:rPr lang="en-US" dirty="0"/>
              <a:t> </a:t>
            </a:r>
          </a:p>
          <a:p>
            <a:pPr marL="0" indent="0">
              <a:buNone/>
            </a:pPr>
            <a:r>
              <a:rPr lang="en-US" dirty="0"/>
              <a:t>class Shape(ABC):</a:t>
            </a:r>
          </a:p>
          <a:p>
            <a:pPr marL="0" indent="0">
              <a:buNone/>
            </a:pPr>
            <a:r>
              <a:rPr lang="en-US" dirty="0"/>
              <a:t>    def __</a:t>
            </a:r>
            <a:r>
              <a:rPr lang="en-US" dirty="0" err="1"/>
              <a:t>init</a:t>
            </a:r>
            <a:r>
              <a:rPr lang="en-US" dirty="0"/>
              <a:t>__(self, </a:t>
            </a:r>
            <a:r>
              <a:rPr lang="en-US" dirty="0" err="1"/>
              <a:t>shape_name</a:t>
            </a:r>
            <a:r>
              <a:rPr lang="en-US" dirty="0"/>
              <a:t>):</a:t>
            </a:r>
          </a:p>
          <a:p>
            <a:pPr marL="0" indent="0">
              <a:buNone/>
            </a:pPr>
            <a:r>
              <a:rPr lang="en-US" dirty="0"/>
              <a:t>        </a:t>
            </a:r>
            <a:r>
              <a:rPr lang="en-US" dirty="0" err="1"/>
              <a:t>self.shape_name</a:t>
            </a:r>
            <a:r>
              <a:rPr lang="en-US" dirty="0"/>
              <a:t> = </a:t>
            </a:r>
            <a:r>
              <a:rPr lang="en-US" dirty="0" err="1"/>
              <a:t>shape_name</a:t>
            </a:r>
            <a:endParaRPr lang="en-US" dirty="0"/>
          </a:p>
          <a:p>
            <a:pPr marL="0" indent="0">
              <a:buNone/>
            </a:pPr>
            <a:r>
              <a:rPr lang="en-US" dirty="0"/>
              <a:t>    </a:t>
            </a:r>
          </a:p>
          <a:p>
            <a:pPr marL="0" indent="0">
              <a:buNone/>
            </a:pPr>
            <a:r>
              <a:rPr lang="en-US" dirty="0"/>
              <a:t>    @abstractmethod</a:t>
            </a:r>
          </a:p>
          <a:p>
            <a:pPr marL="0" indent="0">
              <a:buNone/>
            </a:pPr>
            <a:r>
              <a:rPr lang="en-US" dirty="0"/>
              <a:t>    def draw(self):</a:t>
            </a:r>
          </a:p>
          <a:p>
            <a:pPr marL="0" indent="0">
              <a:buNone/>
            </a:pPr>
            <a:r>
              <a:rPr lang="en-US" dirty="0"/>
              <a:t>        pass</a:t>
            </a:r>
          </a:p>
        </p:txBody>
      </p:sp>
      <p:sp>
        <p:nvSpPr>
          <p:cNvPr id="8" name="Content Placeholder 7">
            <a:extLst>
              <a:ext uri="{FF2B5EF4-FFF2-40B4-BE49-F238E27FC236}">
                <a16:creationId xmlns:a16="http://schemas.microsoft.com/office/drawing/2014/main" id="{554EAA62-32BB-FE4F-A637-089768081323}"/>
              </a:ext>
            </a:extLst>
          </p:cNvPr>
          <p:cNvSpPr>
            <a:spLocks noGrp="1"/>
          </p:cNvSpPr>
          <p:nvPr>
            <p:ph sz="half" idx="2"/>
          </p:nvPr>
        </p:nvSpPr>
        <p:spPr/>
        <p:txBody>
          <a:bodyPr>
            <a:normAutofit fontScale="77500" lnSpcReduction="20000"/>
          </a:bodyPr>
          <a:lstStyle/>
          <a:p>
            <a:pPr marL="0" indent="0">
              <a:buNone/>
            </a:pPr>
            <a:r>
              <a:rPr lang="en-US" dirty="0"/>
              <a:t>class Circle(Shape):</a:t>
            </a:r>
          </a:p>
          <a:p>
            <a:pPr marL="0" indent="0">
              <a:buNone/>
            </a:pPr>
            <a:r>
              <a:rPr lang="en-US" dirty="0"/>
              <a:t>    def __</a:t>
            </a:r>
            <a:r>
              <a:rPr lang="en-US" dirty="0" err="1"/>
              <a:t>init</a:t>
            </a:r>
            <a:r>
              <a:rPr lang="en-US" dirty="0"/>
              <a:t>__(self):</a:t>
            </a:r>
          </a:p>
          <a:p>
            <a:pPr marL="0" indent="0">
              <a:buNone/>
            </a:pPr>
            <a:r>
              <a:rPr lang="en-US" dirty="0"/>
              <a:t>        super().__</a:t>
            </a:r>
            <a:r>
              <a:rPr lang="en-US" dirty="0" err="1"/>
              <a:t>init</a:t>
            </a:r>
            <a:r>
              <a:rPr lang="en-US" dirty="0"/>
              <a:t>__("circle")</a:t>
            </a:r>
          </a:p>
          <a:p>
            <a:pPr marL="0" indent="0">
              <a:buNone/>
            </a:pPr>
            <a:r>
              <a:rPr lang="en-US" dirty="0"/>
              <a:t> </a:t>
            </a:r>
          </a:p>
          <a:p>
            <a:pPr marL="0" indent="0">
              <a:buNone/>
            </a:pPr>
            <a:r>
              <a:rPr lang="en-US" dirty="0"/>
              <a:t>    def draw(self):</a:t>
            </a:r>
          </a:p>
          <a:p>
            <a:pPr marL="0" indent="0">
              <a:buNone/>
            </a:pPr>
            <a:r>
              <a:rPr lang="en-US" dirty="0"/>
              <a:t>        print("Drawing a Circle")</a:t>
            </a:r>
          </a:p>
        </p:txBody>
      </p:sp>
    </p:spTree>
    <p:extLst>
      <p:ext uri="{BB962C8B-B14F-4D97-AF65-F5344CB8AC3E}">
        <p14:creationId xmlns:p14="http://schemas.microsoft.com/office/powerpoint/2010/main" val="3842433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C7489-FF51-15A9-333C-BF52C8210C9D}"/>
              </a:ext>
            </a:extLst>
          </p:cNvPr>
          <p:cNvSpPr>
            <a:spLocks noGrp="1"/>
          </p:cNvSpPr>
          <p:nvPr>
            <p:ph type="title"/>
          </p:nvPr>
        </p:nvSpPr>
        <p:spPr/>
        <p:txBody>
          <a:bodyPr>
            <a:normAutofit fontScale="90000"/>
          </a:bodyPr>
          <a:lstStyle/>
          <a:p>
            <a:r>
              <a:rPr lang="en-US" dirty="0"/>
              <a:t>Stages of object-oriented software development</a:t>
            </a:r>
          </a:p>
        </p:txBody>
      </p:sp>
      <p:sp>
        <p:nvSpPr>
          <p:cNvPr id="3" name="Content Placeholder 2">
            <a:extLst>
              <a:ext uri="{FF2B5EF4-FFF2-40B4-BE49-F238E27FC236}">
                <a16:creationId xmlns:a16="http://schemas.microsoft.com/office/drawing/2014/main" id="{EF80FC50-EA93-9C34-8D3F-9BF4CB7F380A}"/>
              </a:ext>
            </a:extLst>
          </p:cNvPr>
          <p:cNvSpPr>
            <a:spLocks noGrp="1"/>
          </p:cNvSpPr>
          <p:nvPr>
            <p:ph idx="1"/>
          </p:nvPr>
        </p:nvSpPr>
        <p:spPr/>
        <p:txBody>
          <a:bodyPr>
            <a:normAutofit fontScale="92500" lnSpcReduction="20000"/>
          </a:bodyPr>
          <a:lstStyle/>
          <a:p>
            <a:r>
              <a:rPr lang="en-US" sz="1800" b="1" i="0" u="none" strike="noStrike" baseline="0" dirty="0">
                <a:solidFill>
                  <a:srgbClr val="000000"/>
                </a:solidFill>
                <a:latin typeface="Book Antiqua" panose="02040602050305030304" pitchFamily="18" charset="0"/>
              </a:rPr>
              <a:t>Object-oriented analysis (OOA)</a:t>
            </a:r>
          </a:p>
          <a:p>
            <a:pPr lvl="1"/>
            <a:r>
              <a:rPr lang="en-US" sz="1800" b="0" i="0" u="none" strike="noStrike" baseline="0" dirty="0">
                <a:solidFill>
                  <a:srgbClr val="000000"/>
                </a:solidFill>
                <a:latin typeface="Book Antiqua" panose="02040602050305030304" pitchFamily="18" charset="0"/>
              </a:rPr>
              <a:t>the process of looking at a problem and identifying the objects and interactions between those objects. The analysis stage is all about </a:t>
            </a:r>
            <a:r>
              <a:rPr lang="en-US" sz="1800" b="0" i="1" u="none" strike="noStrike" baseline="0" dirty="0">
                <a:solidFill>
                  <a:srgbClr val="000000"/>
                </a:solidFill>
                <a:latin typeface="Book Antiqua" panose="02040602050305030304" pitchFamily="18" charset="0"/>
              </a:rPr>
              <a:t>what </a:t>
            </a:r>
            <a:r>
              <a:rPr lang="en-US" sz="1800" b="0" i="0" u="none" strike="noStrike" baseline="0" dirty="0">
                <a:solidFill>
                  <a:srgbClr val="000000"/>
                </a:solidFill>
                <a:latin typeface="Book Antiqua" panose="02040602050305030304" pitchFamily="18" charset="0"/>
              </a:rPr>
              <a:t>needs to be done. A better turn of phrase might be object-oriented </a:t>
            </a:r>
            <a:r>
              <a:rPr lang="en-US" sz="1800" b="0" i="0" u="sng" strike="noStrike" baseline="0" dirty="0">
                <a:solidFill>
                  <a:srgbClr val="000000"/>
                </a:solidFill>
                <a:latin typeface="Book Antiqua" panose="02040602050305030304" pitchFamily="18" charset="0"/>
              </a:rPr>
              <a:t>exploration</a:t>
            </a:r>
            <a:r>
              <a:rPr lang="en-US" sz="1800" b="0" i="0" u="none" strike="noStrike" baseline="0" dirty="0">
                <a:solidFill>
                  <a:srgbClr val="000000"/>
                </a:solidFill>
                <a:latin typeface="Book Antiqua" panose="02040602050305030304" pitchFamily="18" charset="0"/>
              </a:rPr>
              <a:t>. </a:t>
            </a:r>
          </a:p>
          <a:p>
            <a:r>
              <a:rPr lang="en-US" sz="1800" b="1" i="0" u="none" strike="noStrike" baseline="0" dirty="0">
                <a:solidFill>
                  <a:srgbClr val="000000"/>
                </a:solidFill>
                <a:latin typeface="Book Antiqua" panose="02040602050305030304" pitchFamily="18" charset="0"/>
              </a:rPr>
              <a:t>Object-oriented design </a:t>
            </a:r>
            <a:r>
              <a:rPr lang="en-US" sz="1800" b="0" i="0" u="none" strike="noStrike" baseline="0" dirty="0">
                <a:solidFill>
                  <a:srgbClr val="000000"/>
                </a:solidFill>
                <a:latin typeface="Book Antiqua" panose="02040602050305030304" pitchFamily="18" charset="0"/>
              </a:rPr>
              <a:t>(</a:t>
            </a:r>
            <a:r>
              <a:rPr lang="en-US" sz="1800" b="1" i="0" u="none" strike="noStrike" baseline="0" dirty="0">
                <a:solidFill>
                  <a:srgbClr val="000000"/>
                </a:solidFill>
                <a:latin typeface="Book Antiqua" panose="02040602050305030304" pitchFamily="18" charset="0"/>
              </a:rPr>
              <a:t>OOD</a:t>
            </a:r>
            <a:r>
              <a:rPr lang="en-US" sz="1800" b="0" i="0" u="none" strike="noStrike" baseline="0" dirty="0">
                <a:solidFill>
                  <a:srgbClr val="000000"/>
                </a:solidFill>
                <a:latin typeface="Book Antiqua" panose="02040602050305030304" pitchFamily="18" charset="0"/>
              </a:rPr>
              <a:t>) </a:t>
            </a:r>
          </a:p>
          <a:p>
            <a:pPr lvl="1"/>
            <a:r>
              <a:rPr lang="en-US" sz="1800" dirty="0">
                <a:solidFill>
                  <a:srgbClr val="000000"/>
                </a:solidFill>
                <a:latin typeface="Book Antiqua" panose="02040602050305030304" pitchFamily="18" charset="0"/>
              </a:rPr>
              <a:t>the process of converting such requirements into an implementation specification. The designer must name the objects, define the behaviors, and formally specify which objects can activate specific behaviors on other objects. The design stage is all about </a:t>
            </a:r>
            <a:r>
              <a:rPr lang="en-US" sz="1800" i="1" dirty="0">
                <a:solidFill>
                  <a:srgbClr val="000000"/>
                </a:solidFill>
                <a:latin typeface="Book Antiqua" panose="02040602050305030304" pitchFamily="18" charset="0"/>
              </a:rPr>
              <a:t>how</a:t>
            </a:r>
            <a:r>
              <a:rPr lang="en-US" sz="1800" dirty="0">
                <a:solidFill>
                  <a:srgbClr val="000000"/>
                </a:solidFill>
                <a:latin typeface="Book Antiqua" panose="02040602050305030304" pitchFamily="18" charset="0"/>
              </a:rPr>
              <a:t> things should be done.</a:t>
            </a:r>
          </a:p>
          <a:p>
            <a:r>
              <a:rPr lang="en-US" sz="1800" b="1" i="0" u="none" strike="noStrike" baseline="0" dirty="0">
                <a:solidFill>
                  <a:srgbClr val="000000"/>
                </a:solidFill>
                <a:latin typeface="Book Antiqua" panose="02040602050305030304" pitchFamily="18" charset="0"/>
              </a:rPr>
              <a:t>Object-oriented programming </a:t>
            </a:r>
            <a:r>
              <a:rPr lang="en-US" sz="1800" b="0" i="0" u="none" strike="noStrike" baseline="0" dirty="0">
                <a:solidFill>
                  <a:srgbClr val="000000"/>
                </a:solidFill>
                <a:latin typeface="Book Antiqua" panose="02040602050305030304" pitchFamily="18" charset="0"/>
              </a:rPr>
              <a:t>(</a:t>
            </a:r>
            <a:r>
              <a:rPr lang="en-US" sz="1800" b="1" i="0" u="none" strike="noStrike" baseline="0" dirty="0">
                <a:solidFill>
                  <a:srgbClr val="000000"/>
                </a:solidFill>
                <a:latin typeface="Book Antiqua" panose="02040602050305030304" pitchFamily="18" charset="0"/>
              </a:rPr>
              <a:t>OOP</a:t>
            </a:r>
            <a:r>
              <a:rPr lang="en-US" sz="1800" b="0" i="0" u="none" strike="noStrike" baseline="0" dirty="0">
                <a:solidFill>
                  <a:srgbClr val="000000"/>
                </a:solidFill>
                <a:latin typeface="Book Antiqua" panose="02040602050305030304" pitchFamily="18" charset="0"/>
              </a:rPr>
              <a:t>) </a:t>
            </a:r>
          </a:p>
          <a:p>
            <a:pPr lvl="1"/>
            <a:r>
              <a:rPr lang="en-US" sz="1800" dirty="0">
                <a:solidFill>
                  <a:srgbClr val="000000"/>
                </a:solidFill>
                <a:latin typeface="Book Antiqua" panose="02040602050305030304" pitchFamily="18" charset="0"/>
              </a:rPr>
              <a:t>the process of converting this perfectly defined design into a working program that does exactly what the customer originally requested.</a:t>
            </a:r>
          </a:p>
        </p:txBody>
      </p:sp>
    </p:spTree>
    <p:extLst>
      <p:ext uri="{BB962C8B-B14F-4D97-AF65-F5344CB8AC3E}">
        <p14:creationId xmlns:p14="http://schemas.microsoft.com/office/powerpoint/2010/main" val="37388390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4738F-2DDB-411B-2720-64FAD0A62326}"/>
              </a:ext>
            </a:extLst>
          </p:cNvPr>
          <p:cNvSpPr>
            <a:spLocks noGrp="1"/>
          </p:cNvSpPr>
          <p:nvPr>
            <p:ph type="title"/>
          </p:nvPr>
        </p:nvSpPr>
        <p:spPr/>
        <p:txBody>
          <a:bodyPr>
            <a:normAutofit fontScale="90000"/>
          </a:bodyPr>
          <a:lstStyle/>
          <a:p>
            <a:r>
              <a:rPr lang="en-US" dirty="0"/>
              <a:t>Question time!</a:t>
            </a:r>
            <a:br>
              <a:rPr lang="en-US" dirty="0"/>
            </a:br>
            <a:r>
              <a:rPr lang="en-US" dirty="0"/>
              <a:t>What are the outputs of following codes?</a:t>
            </a:r>
          </a:p>
        </p:txBody>
      </p:sp>
      <p:sp>
        <p:nvSpPr>
          <p:cNvPr id="7" name="Text Placeholder 6">
            <a:extLst>
              <a:ext uri="{FF2B5EF4-FFF2-40B4-BE49-F238E27FC236}">
                <a16:creationId xmlns:a16="http://schemas.microsoft.com/office/drawing/2014/main" id="{65BF3B81-397B-A212-2863-398BF3AF4C63}"/>
              </a:ext>
            </a:extLst>
          </p:cNvPr>
          <p:cNvSpPr>
            <a:spLocks noGrp="1"/>
          </p:cNvSpPr>
          <p:nvPr>
            <p:ph type="body" idx="1"/>
          </p:nvPr>
        </p:nvSpPr>
        <p:spPr>
          <a:xfrm>
            <a:off x="1293025" y="2285999"/>
            <a:ext cx="4718304" cy="576262"/>
          </a:xfrm>
        </p:spPr>
        <p:txBody>
          <a:bodyPr/>
          <a:lstStyle/>
          <a:p>
            <a:r>
              <a:rPr lang="en-US" dirty="0"/>
              <a:t>Example 1</a:t>
            </a:r>
          </a:p>
        </p:txBody>
      </p:sp>
      <p:sp>
        <p:nvSpPr>
          <p:cNvPr id="3" name="Content Placeholder 2">
            <a:extLst>
              <a:ext uri="{FF2B5EF4-FFF2-40B4-BE49-F238E27FC236}">
                <a16:creationId xmlns:a16="http://schemas.microsoft.com/office/drawing/2014/main" id="{BD8D6D69-1804-9B6F-58CA-34E253C8A351}"/>
              </a:ext>
            </a:extLst>
          </p:cNvPr>
          <p:cNvSpPr>
            <a:spLocks noGrp="1"/>
          </p:cNvSpPr>
          <p:nvPr>
            <p:ph sz="half" idx="2"/>
          </p:nvPr>
        </p:nvSpPr>
        <p:spPr>
          <a:xfrm>
            <a:off x="1334765" y="2786062"/>
            <a:ext cx="4718304" cy="2632605"/>
          </a:xfrm>
        </p:spPr>
        <p:txBody>
          <a:bodyPr>
            <a:normAutofit fontScale="55000" lnSpcReduction="20000"/>
          </a:bodyPr>
          <a:lstStyle/>
          <a:p>
            <a:r>
              <a:rPr lang="en-US" dirty="0"/>
              <a:t>shape = Shape()</a:t>
            </a:r>
          </a:p>
          <a:p>
            <a:endParaRPr lang="en-US" dirty="0"/>
          </a:p>
          <a:p>
            <a:endParaRPr lang="en-US" dirty="0"/>
          </a:p>
          <a:p>
            <a:r>
              <a:rPr lang="en-US" dirty="0"/>
              <a:t>Hint: We are instantiating from an abstract class</a:t>
            </a:r>
          </a:p>
        </p:txBody>
      </p:sp>
      <p:sp>
        <p:nvSpPr>
          <p:cNvPr id="8" name="Text Placeholder 7">
            <a:extLst>
              <a:ext uri="{FF2B5EF4-FFF2-40B4-BE49-F238E27FC236}">
                <a16:creationId xmlns:a16="http://schemas.microsoft.com/office/drawing/2014/main" id="{406054EC-DE95-1464-F974-AB0C1E149947}"/>
              </a:ext>
            </a:extLst>
          </p:cNvPr>
          <p:cNvSpPr>
            <a:spLocks noGrp="1"/>
          </p:cNvSpPr>
          <p:nvPr>
            <p:ph type="body" sz="quarter" idx="3"/>
          </p:nvPr>
        </p:nvSpPr>
        <p:spPr>
          <a:xfrm>
            <a:off x="6094811" y="2285999"/>
            <a:ext cx="4718304" cy="576262"/>
          </a:xfrm>
        </p:spPr>
        <p:txBody>
          <a:bodyPr/>
          <a:lstStyle/>
          <a:p>
            <a:r>
              <a:rPr lang="en-US" dirty="0"/>
              <a:t>Example 2</a:t>
            </a:r>
          </a:p>
        </p:txBody>
      </p:sp>
      <p:sp>
        <p:nvSpPr>
          <p:cNvPr id="4" name="Content Placeholder 3">
            <a:extLst>
              <a:ext uri="{FF2B5EF4-FFF2-40B4-BE49-F238E27FC236}">
                <a16:creationId xmlns:a16="http://schemas.microsoft.com/office/drawing/2014/main" id="{FD624BDD-3C61-C0BD-D82E-AC2EBA700576}"/>
              </a:ext>
            </a:extLst>
          </p:cNvPr>
          <p:cNvSpPr>
            <a:spLocks noGrp="1"/>
          </p:cNvSpPr>
          <p:nvPr>
            <p:ph sz="quarter" idx="4"/>
          </p:nvPr>
        </p:nvSpPr>
        <p:spPr>
          <a:xfrm>
            <a:off x="6136553" y="2786062"/>
            <a:ext cx="4718304" cy="3465448"/>
          </a:xfrm>
        </p:spPr>
        <p:txBody>
          <a:bodyPr>
            <a:normAutofit fontScale="55000" lnSpcReduction="20000"/>
          </a:bodyPr>
          <a:lstStyle/>
          <a:p>
            <a:pPr marL="0" indent="0">
              <a:buNone/>
            </a:pPr>
            <a:r>
              <a:rPr lang="en-US" dirty="0"/>
              <a:t>Changing the Shape abstract class as:</a:t>
            </a:r>
          </a:p>
          <a:p>
            <a:pPr marL="0" indent="0">
              <a:buNone/>
            </a:pPr>
            <a:r>
              <a:rPr lang="en-US" dirty="0"/>
              <a:t>from </a:t>
            </a:r>
            <a:r>
              <a:rPr lang="en-US" dirty="0" err="1"/>
              <a:t>abc</a:t>
            </a:r>
            <a:r>
              <a:rPr lang="en-US" dirty="0"/>
              <a:t> import ABC, </a:t>
            </a:r>
            <a:r>
              <a:rPr lang="en-US" dirty="0" err="1"/>
              <a:t>abstractmethod</a:t>
            </a:r>
            <a:endParaRPr lang="en-US" dirty="0"/>
          </a:p>
          <a:p>
            <a:pPr marL="0" indent="0">
              <a:buNone/>
            </a:pPr>
            <a:r>
              <a:rPr lang="en-US" dirty="0"/>
              <a:t>class Shape(ABC):</a:t>
            </a:r>
          </a:p>
          <a:p>
            <a:pPr marL="0" indent="0">
              <a:buNone/>
            </a:pPr>
            <a:r>
              <a:rPr lang="en-US" dirty="0"/>
              <a:t>    def __</a:t>
            </a:r>
            <a:r>
              <a:rPr lang="en-US" dirty="0" err="1"/>
              <a:t>init</a:t>
            </a:r>
            <a:r>
              <a:rPr lang="en-US" dirty="0"/>
              <a:t>__(self, </a:t>
            </a:r>
            <a:r>
              <a:rPr lang="en-US" dirty="0" err="1"/>
              <a:t>shape_name</a:t>
            </a:r>
            <a:r>
              <a:rPr lang="en-US" dirty="0"/>
              <a:t>):</a:t>
            </a:r>
          </a:p>
          <a:p>
            <a:pPr marL="0" indent="0">
              <a:buNone/>
            </a:pPr>
            <a:r>
              <a:rPr lang="en-US" dirty="0"/>
              <a:t>        </a:t>
            </a:r>
            <a:r>
              <a:rPr lang="en-US" dirty="0" err="1"/>
              <a:t>self.shape_name</a:t>
            </a:r>
            <a:r>
              <a:rPr lang="en-US" dirty="0"/>
              <a:t> = </a:t>
            </a:r>
            <a:r>
              <a:rPr lang="en-US" dirty="0" err="1"/>
              <a:t>shape_name</a:t>
            </a:r>
            <a:endParaRPr lang="en-US" dirty="0"/>
          </a:p>
          <a:p>
            <a:pPr marL="0" indent="0">
              <a:buNone/>
            </a:pPr>
            <a:r>
              <a:rPr lang="en-US" dirty="0"/>
              <a:t>    def </a:t>
            </a:r>
            <a:r>
              <a:rPr lang="en-US" dirty="0" err="1"/>
              <a:t>print_greetings</a:t>
            </a:r>
            <a:r>
              <a:rPr lang="en-US" dirty="0"/>
              <a:t>(self):</a:t>
            </a:r>
          </a:p>
          <a:p>
            <a:pPr marL="0" indent="0">
              <a:buNone/>
            </a:pPr>
            <a:r>
              <a:rPr lang="en-US" dirty="0"/>
              <a:t>        print("Hello from Shape class")</a:t>
            </a:r>
          </a:p>
          <a:p>
            <a:pPr marL="0" indent="0">
              <a:buNone/>
            </a:pPr>
            <a:r>
              <a:rPr lang="en-US" dirty="0"/>
              <a:t>    @abstractmethod</a:t>
            </a:r>
          </a:p>
          <a:p>
            <a:pPr marL="0" indent="0">
              <a:buNone/>
            </a:pPr>
            <a:r>
              <a:rPr lang="en-US" dirty="0"/>
              <a:t>    def draw(self):</a:t>
            </a:r>
          </a:p>
          <a:p>
            <a:pPr marL="0" indent="0">
              <a:buNone/>
            </a:pPr>
            <a:r>
              <a:rPr lang="en-US" dirty="0"/>
              <a:t>        pass</a:t>
            </a:r>
          </a:p>
          <a:p>
            <a:pPr marL="0" indent="0">
              <a:buNone/>
            </a:pPr>
            <a:r>
              <a:rPr lang="en-US" dirty="0"/>
              <a:t>circle = Circle()</a:t>
            </a:r>
          </a:p>
          <a:p>
            <a:pPr marL="0" indent="0">
              <a:buNone/>
            </a:pPr>
            <a:r>
              <a:rPr lang="en-US" dirty="0" err="1"/>
              <a:t>circle.print_greetings</a:t>
            </a:r>
            <a:r>
              <a:rPr lang="en-US" dirty="0"/>
              <a:t>()</a:t>
            </a:r>
          </a:p>
        </p:txBody>
      </p:sp>
    </p:spTree>
    <p:extLst>
      <p:ext uri="{BB962C8B-B14F-4D97-AF65-F5344CB8AC3E}">
        <p14:creationId xmlns:p14="http://schemas.microsoft.com/office/powerpoint/2010/main" val="1024652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186B9-181A-3AE5-58D3-A440E563DD35}"/>
              </a:ext>
            </a:extLst>
          </p:cNvPr>
          <p:cNvSpPr>
            <a:spLocks noGrp="1"/>
          </p:cNvSpPr>
          <p:nvPr>
            <p:ph type="title"/>
          </p:nvPr>
        </p:nvSpPr>
        <p:spPr/>
        <p:txBody>
          <a:bodyPr/>
          <a:lstStyle/>
          <a:p>
            <a:r>
              <a:rPr lang="en-US" dirty="0"/>
              <a:t>Final notes on abstract classes</a:t>
            </a:r>
          </a:p>
        </p:txBody>
      </p:sp>
      <p:sp>
        <p:nvSpPr>
          <p:cNvPr id="7" name="Content Placeholder 6">
            <a:extLst>
              <a:ext uri="{FF2B5EF4-FFF2-40B4-BE49-F238E27FC236}">
                <a16:creationId xmlns:a16="http://schemas.microsoft.com/office/drawing/2014/main" id="{560F81D0-1CAA-6A1B-12DB-CBA9CEA0AA17}"/>
              </a:ext>
            </a:extLst>
          </p:cNvPr>
          <p:cNvSpPr>
            <a:spLocks noGrp="1"/>
          </p:cNvSpPr>
          <p:nvPr>
            <p:ph idx="1"/>
          </p:nvPr>
        </p:nvSpPr>
        <p:spPr/>
        <p:txBody>
          <a:bodyPr>
            <a:normAutofit fontScale="92500" lnSpcReduction="20000"/>
          </a:bodyPr>
          <a:lstStyle/>
          <a:p>
            <a:pPr>
              <a:buFont typeface="Wingdings" panose="05000000000000000000" pitchFamily="2" charset="2"/>
              <a:buChar char="ü"/>
            </a:pPr>
            <a:r>
              <a:rPr lang="en-US" dirty="0"/>
              <a:t>We can make abstract classes in Python </a:t>
            </a:r>
            <a:r>
              <a:rPr lang="en-US" u="sng" dirty="0"/>
              <a:t>using </a:t>
            </a:r>
            <a:r>
              <a:rPr lang="en-US" u="sng" dirty="0" err="1"/>
              <a:t>abc</a:t>
            </a:r>
            <a:r>
              <a:rPr lang="en-US" u="sng" dirty="0"/>
              <a:t> module </a:t>
            </a:r>
            <a:r>
              <a:rPr lang="en-US" dirty="0"/>
              <a:t>of Python</a:t>
            </a:r>
          </a:p>
          <a:p>
            <a:pPr>
              <a:buFont typeface="Wingdings" panose="05000000000000000000" pitchFamily="2" charset="2"/>
              <a:buChar char="ü"/>
            </a:pPr>
            <a:r>
              <a:rPr lang="en-US" dirty="0"/>
              <a:t>We can implement abstract classes by </a:t>
            </a:r>
            <a:r>
              <a:rPr lang="en-US" u="sng" dirty="0"/>
              <a:t>inheriting the ABC class</a:t>
            </a:r>
          </a:p>
          <a:p>
            <a:pPr>
              <a:buFont typeface="Wingdings" panose="05000000000000000000" pitchFamily="2" charset="2"/>
              <a:buChar char="ü"/>
            </a:pPr>
            <a:r>
              <a:rPr lang="en-US" dirty="0"/>
              <a:t>We use @abstractmethod decorators to define </a:t>
            </a:r>
            <a:r>
              <a:rPr lang="en-US" u="sng" dirty="0"/>
              <a:t>abstract methods </a:t>
            </a:r>
            <a:r>
              <a:rPr lang="en-US" dirty="0"/>
              <a:t>in Python</a:t>
            </a:r>
          </a:p>
          <a:p>
            <a:pPr>
              <a:buFont typeface="Wingdings" panose="05000000000000000000" pitchFamily="2" charset="2"/>
              <a:buChar char="ü"/>
            </a:pPr>
            <a:r>
              <a:rPr lang="en-US" dirty="0"/>
              <a:t>Abstract classes help to provide the </a:t>
            </a:r>
            <a:r>
              <a:rPr lang="en-US" u="sng" dirty="0"/>
              <a:t>blueprint </a:t>
            </a:r>
            <a:r>
              <a:rPr lang="en-US" dirty="0"/>
              <a:t>for another class</a:t>
            </a:r>
          </a:p>
          <a:p>
            <a:pPr>
              <a:buFont typeface="Wingdings" panose="05000000000000000000" pitchFamily="2" charset="2"/>
              <a:buChar char="ü"/>
            </a:pPr>
            <a:r>
              <a:rPr lang="en-US" dirty="0"/>
              <a:t>Abstract classes may contain </a:t>
            </a:r>
            <a:r>
              <a:rPr lang="en-US" u="sng" dirty="0"/>
              <a:t>concrete methods</a:t>
            </a:r>
          </a:p>
          <a:p>
            <a:pPr>
              <a:buFont typeface="Wingdings" panose="05000000000000000000" pitchFamily="2" charset="2"/>
              <a:buChar char="ü"/>
            </a:pPr>
            <a:r>
              <a:rPr lang="en-US" dirty="0"/>
              <a:t>Abstract classes </a:t>
            </a:r>
            <a:r>
              <a:rPr lang="en-US" u="sng" dirty="0"/>
              <a:t>cannot be instantiated</a:t>
            </a:r>
          </a:p>
          <a:p>
            <a:pPr>
              <a:buFont typeface="Wingdings" panose="05000000000000000000" pitchFamily="2" charset="2"/>
              <a:buChar char="ü"/>
            </a:pPr>
            <a:r>
              <a:rPr lang="en-US" dirty="0"/>
              <a:t>Abstract classes ensure that our software is </a:t>
            </a:r>
            <a:r>
              <a:rPr lang="en-US" u="sng" dirty="0"/>
              <a:t>flexible</a:t>
            </a:r>
            <a:r>
              <a:rPr lang="en-US" dirty="0"/>
              <a:t> enough to support future changes</a:t>
            </a:r>
          </a:p>
        </p:txBody>
      </p:sp>
    </p:spTree>
    <p:extLst>
      <p:ext uri="{BB962C8B-B14F-4D97-AF65-F5344CB8AC3E}">
        <p14:creationId xmlns:p14="http://schemas.microsoft.com/office/powerpoint/2010/main" val="16088905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1F8DB1-27FE-0249-5A39-20E05C80658A}"/>
              </a:ext>
            </a:extLst>
          </p:cNvPr>
          <p:cNvPicPr>
            <a:picLocks noChangeAspect="1"/>
          </p:cNvPicPr>
          <p:nvPr/>
        </p:nvPicPr>
        <p:blipFill rotWithShape="1">
          <a:blip r:embed="rId2"/>
          <a:srcRect l="15660" t="8849" r="26398"/>
          <a:stretch/>
        </p:blipFill>
        <p:spPr>
          <a:xfrm>
            <a:off x="457200" y="3853541"/>
            <a:ext cx="2416628" cy="2534471"/>
          </a:xfrm>
          <a:prstGeom prst="rect">
            <a:avLst/>
          </a:prstGeom>
        </p:spPr>
      </p:pic>
      <p:sp>
        <p:nvSpPr>
          <p:cNvPr id="4" name="Thought Bubble: Cloud 3">
            <a:extLst>
              <a:ext uri="{FF2B5EF4-FFF2-40B4-BE49-F238E27FC236}">
                <a16:creationId xmlns:a16="http://schemas.microsoft.com/office/drawing/2014/main" id="{0B1A01B8-F979-B26E-4185-AD0FE48E3418}"/>
              </a:ext>
            </a:extLst>
          </p:cNvPr>
          <p:cNvSpPr/>
          <p:nvPr/>
        </p:nvSpPr>
        <p:spPr>
          <a:xfrm>
            <a:off x="186612" y="1105678"/>
            <a:ext cx="3797559" cy="2323322"/>
          </a:xfrm>
          <a:prstGeom prst="cloudCallout">
            <a:avLst>
              <a:gd name="adj1" fmla="val -20236"/>
              <a:gd name="adj2" fmla="val 72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ABSTRACT everything you need and ENCAPSULATE everything you don't need</a:t>
            </a:r>
          </a:p>
        </p:txBody>
      </p:sp>
      <p:sp>
        <p:nvSpPr>
          <p:cNvPr id="6" name="Speech Bubble: Rectangle 5">
            <a:extLst>
              <a:ext uri="{FF2B5EF4-FFF2-40B4-BE49-F238E27FC236}">
                <a16:creationId xmlns:a16="http://schemas.microsoft.com/office/drawing/2014/main" id="{A10EC03B-CD6F-8F78-0133-F39D302699CE}"/>
              </a:ext>
            </a:extLst>
          </p:cNvPr>
          <p:cNvSpPr/>
          <p:nvPr/>
        </p:nvSpPr>
        <p:spPr>
          <a:xfrm>
            <a:off x="4142792" y="746102"/>
            <a:ext cx="7327641" cy="2323322"/>
          </a:xfrm>
          <a:prstGeom prst="wedgeRectCallout">
            <a:avLst>
              <a:gd name="adj1" fmla="val -49611"/>
              <a:gd name="adj2" fmla="val 2876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l" fontAlgn="base"/>
            <a:r>
              <a:rPr lang="en-US" b="1" i="0" dirty="0">
                <a:solidFill>
                  <a:srgbClr val="232629"/>
                </a:solidFill>
                <a:effectLst/>
                <a:latin typeface="inherit"/>
              </a:rPr>
              <a:t>Abstraction:</a:t>
            </a:r>
            <a:endParaRPr lang="en-US" b="0" i="0" dirty="0">
              <a:solidFill>
                <a:srgbClr val="232629"/>
              </a:solidFill>
              <a:effectLst/>
              <a:latin typeface="-apple-system"/>
            </a:endParaRPr>
          </a:p>
          <a:p>
            <a:pPr algn="l" fontAlgn="base">
              <a:buFont typeface="+mj-lt"/>
              <a:buAutoNum type="arabicPeriod"/>
            </a:pPr>
            <a:r>
              <a:rPr lang="en-US" b="0" i="0" dirty="0">
                <a:solidFill>
                  <a:srgbClr val="232629"/>
                </a:solidFill>
                <a:effectLst/>
                <a:latin typeface="inherit"/>
              </a:rPr>
              <a:t>Process of picking/showing the essence of an object you really need</a:t>
            </a:r>
          </a:p>
          <a:p>
            <a:pPr algn="l" fontAlgn="base">
              <a:buFont typeface="+mj-lt"/>
              <a:buAutoNum type="arabicPeriod"/>
            </a:pPr>
            <a:r>
              <a:rPr lang="en-US" b="0" i="0" dirty="0">
                <a:solidFill>
                  <a:srgbClr val="232629"/>
                </a:solidFill>
                <a:effectLst/>
                <a:latin typeface="inherit"/>
              </a:rPr>
              <a:t>Example:</a:t>
            </a:r>
          </a:p>
          <a:p>
            <a:pPr algn="l" fontAlgn="base">
              <a:buFont typeface="+mj-lt"/>
              <a:buAutoNum type="arabicPeriod"/>
            </a:pPr>
            <a:endParaRPr lang="en-US" dirty="0">
              <a:solidFill>
                <a:srgbClr val="232629"/>
              </a:solidFill>
              <a:latin typeface="inherit"/>
            </a:endParaRPr>
          </a:p>
          <a:p>
            <a:pPr lvl="1" fontAlgn="base"/>
            <a:r>
              <a:rPr lang="en-US" b="0" i="1" dirty="0">
                <a:solidFill>
                  <a:srgbClr val="232629"/>
                </a:solidFill>
                <a:effectLst/>
                <a:latin typeface="inherit"/>
              </a:rPr>
              <a:t>a.</a:t>
            </a:r>
            <a:r>
              <a:rPr lang="en-US" b="0" i="0" dirty="0">
                <a:solidFill>
                  <a:srgbClr val="232629"/>
                </a:solidFill>
                <a:effectLst/>
                <a:latin typeface="inherit"/>
              </a:rPr>
              <a:t> TV: Sound, Visuals, Power Input, Channels Input.</a:t>
            </a:r>
            <a:br>
              <a:rPr lang="en-US" b="0" i="0" dirty="0">
                <a:solidFill>
                  <a:srgbClr val="232629"/>
                </a:solidFill>
                <a:effectLst/>
                <a:latin typeface="inherit"/>
              </a:rPr>
            </a:br>
            <a:r>
              <a:rPr lang="en-US" b="0" i="1" dirty="0">
                <a:solidFill>
                  <a:srgbClr val="232629"/>
                </a:solidFill>
                <a:effectLst/>
                <a:latin typeface="inherit"/>
              </a:rPr>
              <a:t>b.</a:t>
            </a:r>
            <a:r>
              <a:rPr lang="en-US" b="0" i="0" dirty="0">
                <a:solidFill>
                  <a:srgbClr val="232629"/>
                </a:solidFill>
                <a:effectLst/>
                <a:latin typeface="inherit"/>
              </a:rPr>
              <a:t> Mobile: Button/Touch screen, power button, volume button, sim port.</a:t>
            </a:r>
            <a:br>
              <a:rPr lang="en-US" b="0" i="0" dirty="0">
                <a:solidFill>
                  <a:srgbClr val="232629"/>
                </a:solidFill>
                <a:effectLst/>
                <a:latin typeface="inherit"/>
              </a:rPr>
            </a:br>
            <a:r>
              <a:rPr lang="en-US" b="0" i="1" dirty="0">
                <a:solidFill>
                  <a:srgbClr val="232629"/>
                </a:solidFill>
                <a:effectLst/>
                <a:latin typeface="inherit"/>
              </a:rPr>
              <a:t>c.</a:t>
            </a:r>
            <a:r>
              <a:rPr lang="en-US" b="0" i="0" dirty="0">
                <a:solidFill>
                  <a:srgbClr val="232629"/>
                </a:solidFill>
                <a:effectLst/>
                <a:latin typeface="inherit"/>
              </a:rPr>
              <a:t> Car: Steering, Break, Clutch, Accelerator, Power.</a:t>
            </a:r>
          </a:p>
          <a:p>
            <a:pPr algn="ctr"/>
            <a:endParaRPr lang="en-US" dirty="0"/>
          </a:p>
        </p:txBody>
      </p:sp>
      <p:sp>
        <p:nvSpPr>
          <p:cNvPr id="7" name="Speech Bubble: Rectangle 6">
            <a:extLst>
              <a:ext uri="{FF2B5EF4-FFF2-40B4-BE49-F238E27FC236}">
                <a16:creationId xmlns:a16="http://schemas.microsoft.com/office/drawing/2014/main" id="{72D5037B-3227-991B-B7CD-B5B2EAE56BC3}"/>
              </a:ext>
            </a:extLst>
          </p:cNvPr>
          <p:cNvSpPr/>
          <p:nvPr/>
        </p:nvSpPr>
        <p:spPr>
          <a:xfrm>
            <a:off x="4142792" y="3153747"/>
            <a:ext cx="7327641" cy="3704253"/>
          </a:xfrm>
          <a:prstGeom prst="wedgeRectCallout">
            <a:avLst>
              <a:gd name="adj1" fmla="val -20962"/>
              <a:gd name="adj2" fmla="val 4723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l" fontAlgn="base"/>
            <a:r>
              <a:rPr lang="en-US" b="1" i="0" dirty="0">
                <a:solidFill>
                  <a:srgbClr val="232629"/>
                </a:solidFill>
                <a:effectLst/>
                <a:latin typeface="inherit"/>
              </a:rPr>
              <a:t>Encapsulation:</a:t>
            </a:r>
            <a:endParaRPr lang="en-US" b="0" i="0" dirty="0">
              <a:solidFill>
                <a:srgbClr val="232629"/>
              </a:solidFill>
              <a:effectLst/>
              <a:latin typeface="-apple-system"/>
            </a:endParaRPr>
          </a:p>
          <a:p>
            <a:pPr algn="l" fontAlgn="base">
              <a:buFont typeface="+mj-lt"/>
              <a:buAutoNum type="arabicPeriod"/>
            </a:pPr>
            <a:r>
              <a:rPr lang="en-US" b="0" i="0" dirty="0">
                <a:solidFill>
                  <a:srgbClr val="232629"/>
                </a:solidFill>
                <a:effectLst/>
                <a:latin typeface="inherit"/>
              </a:rPr>
              <a:t>Process of hiding the details of an object you don't need</a:t>
            </a:r>
          </a:p>
          <a:p>
            <a:pPr algn="l" fontAlgn="base">
              <a:buFont typeface="+mj-lt"/>
              <a:buAutoNum type="arabicPeriod"/>
            </a:pPr>
            <a:r>
              <a:rPr lang="en-US" b="0" i="0" dirty="0">
                <a:solidFill>
                  <a:srgbClr val="232629"/>
                </a:solidFill>
                <a:effectLst/>
                <a:latin typeface="inherit"/>
              </a:rPr>
              <a:t>hide the properties and operations you don't need from the object but are required for the object to work properly </a:t>
            </a:r>
          </a:p>
          <a:p>
            <a:pPr algn="l" fontAlgn="base">
              <a:buFont typeface="+mj-lt"/>
              <a:buAutoNum type="arabicPeriod"/>
            </a:pPr>
            <a:r>
              <a:rPr lang="en-US" b="0" i="0" dirty="0">
                <a:solidFill>
                  <a:srgbClr val="232629"/>
                </a:solidFill>
                <a:effectLst/>
                <a:latin typeface="inherit"/>
              </a:rPr>
              <a:t>Example:</a:t>
            </a:r>
          </a:p>
          <a:p>
            <a:pPr lvl="1" fontAlgn="base"/>
            <a:br>
              <a:rPr lang="en-US" b="0" i="0" dirty="0">
                <a:solidFill>
                  <a:srgbClr val="232629"/>
                </a:solidFill>
                <a:effectLst/>
                <a:latin typeface="inherit"/>
              </a:rPr>
            </a:br>
            <a:r>
              <a:rPr lang="en-US" b="0" i="1" dirty="0">
                <a:solidFill>
                  <a:srgbClr val="232629"/>
                </a:solidFill>
                <a:effectLst/>
                <a:latin typeface="inherit"/>
              </a:rPr>
              <a:t>a.</a:t>
            </a:r>
            <a:r>
              <a:rPr lang="en-US" b="0" i="0" dirty="0">
                <a:solidFill>
                  <a:srgbClr val="232629"/>
                </a:solidFill>
                <a:effectLst/>
                <a:latin typeface="inherit"/>
              </a:rPr>
              <a:t> TV: Internal and connections of Speaker, Display, Power distribution b/w components, Channel mechanism.</a:t>
            </a:r>
            <a:br>
              <a:rPr lang="en-US" b="0" i="0" dirty="0">
                <a:solidFill>
                  <a:srgbClr val="232629"/>
                </a:solidFill>
                <a:effectLst/>
                <a:latin typeface="inherit"/>
              </a:rPr>
            </a:br>
            <a:r>
              <a:rPr lang="en-US" b="0" i="1" dirty="0">
                <a:solidFill>
                  <a:srgbClr val="232629"/>
                </a:solidFill>
                <a:effectLst/>
                <a:latin typeface="inherit"/>
              </a:rPr>
              <a:t>b.</a:t>
            </a:r>
            <a:r>
              <a:rPr lang="en-US" b="0" i="0" dirty="0">
                <a:solidFill>
                  <a:srgbClr val="232629"/>
                </a:solidFill>
                <a:effectLst/>
                <a:latin typeface="inherit"/>
              </a:rPr>
              <a:t> Mobile: How the input is parsed and processed, How pressing a button on/off or changes volumes, how sim will connect to service providers.</a:t>
            </a:r>
            <a:br>
              <a:rPr lang="en-US" b="0" i="0" dirty="0">
                <a:solidFill>
                  <a:srgbClr val="232629"/>
                </a:solidFill>
                <a:effectLst/>
                <a:latin typeface="inherit"/>
              </a:rPr>
            </a:br>
            <a:r>
              <a:rPr lang="en-US" b="0" i="1" dirty="0">
                <a:solidFill>
                  <a:srgbClr val="232629"/>
                </a:solidFill>
                <a:effectLst/>
                <a:latin typeface="inherit"/>
              </a:rPr>
              <a:t>c.</a:t>
            </a:r>
            <a:r>
              <a:rPr lang="en-US" b="0" i="0" dirty="0">
                <a:solidFill>
                  <a:srgbClr val="232629"/>
                </a:solidFill>
                <a:effectLst/>
                <a:latin typeface="inherit"/>
              </a:rPr>
              <a:t> Car: How turning steering turns the car, How break slow or stops the car, How clutch works, How accelerator increases speed.</a:t>
            </a:r>
          </a:p>
          <a:p>
            <a:pPr algn="ctr"/>
            <a:endParaRPr lang="en-US" dirty="0"/>
          </a:p>
        </p:txBody>
      </p:sp>
    </p:spTree>
    <p:extLst>
      <p:ext uri="{BB962C8B-B14F-4D97-AF65-F5344CB8AC3E}">
        <p14:creationId xmlns:p14="http://schemas.microsoft.com/office/powerpoint/2010/main" val="1103158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1D603-033D-CE4F-8749-A6EAB2813A5B}"/>
              </a:ext>
            </a:extLst>
          </p:cNvPr>
          <p:cNvSpPr>
            <a:spLocks noGrp="1"/>
          </p:cNvSpPr>
          <p:nvPr>
            <p:ph type="title"/>
          </p:nvPr>
        </p:nvSpPr>
        <p:spPr/>
        <p:txBody>
          <a:bodyPr>
            <a:normAutofit fontScale="90000"/>
          </a:bodyPr>
          <a:lstStyle/>
          <a:p>
            <a:r>
              <a:rPr lang="en-US" dirty="0"/>
              <a:t>Differences between abstraction &amp; encapsulation</a:t>
            </a:r>
          </a:p>
        </p:txBody>
      </p:sp>
      <p:pic>
        <p:nvPicPr>
          <p:cNvPr id="8" name="Picture 7">
            <a:extLst>
              <a:ext uri="{FF2B5EF4-FFF2-40B4-BE49-F238E27FC236}">
                <a16:creationId xmlns:a16="http://schemas.microsoft.com/office/drawing/2014/main" id="{B291F157-C335-4507-9720-5BFAFE49E5E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726815" y="2467375"/>
            <a:ext cx="8738370" cy="3606853"/>
          </a:xfrm>
          <a:prstGeom prst="rect">
            <a:avLst/>
          </a:prstGeom>
        </p:spPr>
      </p:pic>
    </p:spTree>
    <p:extLst>
      <p:ext uri="{BB962C8B-B14F-4D97-AF65-F5344CB8AC3E}">
        <p14:creationId xmlns:p14="http://schemas.microsoft.com/office/powerpoint/2010/main" val="1023343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510D4-F5AD-4394-F0F7-24DFED6272DF}"/>
              </a:ext>
            </a:extLst>
          </p:cNvPr>
          <p:cNvSpPr>
            <a:spLocks noGrp="1"/>
          </p:cNvSpPr>
          <p:nvPr>
            <p:ph type="title"/>
          </p:nvPr>
        </p:nvSpPr>
        <p:spPr/>
        <p:txBody>
          <a:bodyPr/>
          <a:lstStyle/>
          <a:p>
            <a:r>
              <a:rPr lang="en-US" dirty="0"/>
              <a:t>Polymorphism</a:t>
            </a:r>
          </a:p>
        </p:txBody>
      </p:sp>
      <p:sp>
        <p:nvSpPr>
          <p:cNvPr id="8" name="Content Placeholder 7">
            <a:extLst>
              <a:ext uri="{FF2B5EF4-FFF2-40B4-BE49-F238E27FC236}">
                <a16:creationId xmlns:a16="http://schemas.microsoft.com/office/drawing/2014/main" id="{77C9D64E-7A0B-5831-5F33-61C8B0D4272E}"/>
              </a:ext>
            </a:extLst>
          </p:cNvPr>
          <p:cNvSpPr>
            <a:spLocks noGrp="1"/>
          </p:cNvSpPr>
          <p:nvPr>
            <p:ph idx="1"/>
          </p:nvPr>
        </p:nvSpPr>
        <p:spPr/>
        <p:txBody>
          <a:bodyPr>
            <a:normAutofit/>
          </a:bodyPr>
          <a:lstStyle/>
          <a:p>
            <a:r>
              <a:rPr lang="en-US" sz="1800" dirty="0"/>
              <a:t>The word polymorphism is taken from the Greek words poly (many) and morphism (forms). </a:t>
            </a:r>
          </a:p>
          <a:p>
            <a:r>
              <a:rPr lang="en-US" sz="1800" dirty="0"/>
              <a:t>Polymorphism in Python is the ability of an object to take many forms. Polymorphism allows us to perform the same action in many different ways.</a:t>
            </a:r>
          </a:p>
          <a:p>
            <a:endParaRPr lang="en-US" sz="1800" dirty="0"/>
          </a:p>
        </p:txBody>
      </p:sp>
      <p:pic>
        <p:nvPicPr>
          <p:cNvPr id="12294" name="Picture 6">
            <a:extLst>
              <a:ext uri="{FF2B5EF4-FFF2-40B4-BE49-F238E27FC236}">
                <a16:creationId xmlns:a16="http://schemas.microsoft.com/office/drawing/2014/main" id="{1806B833-395A-6EC8-33CA-F59B591D155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19366"/>
          <a:stretch/>
        </p:blipFill>
        <p:spPr bwMode="auto">
          <a:xfrm>
            <a:off x="2898320" y="3601616"/>
            <a:ext cx="6395357" cy="2545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7241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99983-12BB-7665-BD74-8B3E86C632A0}"/>
              </a:ext>
            </a:extLst>
          </p:cNvPr>
          <p:cNvSpPr>
            <a:spLocks noGrp="1"/>
          </p:cNvSpPr>
          <p:nvPr>
            <p:ph type="title"/>
          </p:nvPr>
        </p:nvSpPr>
        <p:spPr/>
        <p:txBody>
          <a:bodyPr/>
          <a:lstStyle/>
          <a:p>
            <a:r>
              <a:rPr lang="en-US" dirty="0"/>
              <a:t>(1) Duck Typing</a:t>
            </a:r>
          </a:p>
        </p:txBody>
      </p:sp>
      <p:sp>
        <p:nvSpPr>
          <p:cNvPr id="3" name="Content Placeholder 2">
            <a:extLst>
              <a:ext uri="{FF2B5EF4-FFF2-40B4-BE49-F238E27FC236}">
                <a16:creationId xmlns:a16="http://schemas.microsoft.com/office/drawing/2014/main" id="{D43FC156-72D3-E52A-1BEC-9EAFD89E48EA}"/>
              </a:ext>
            </a:extLst>
          </p:cNvPr>
          <p:cNvSpPr>
            <a:spLocks noGrp="1"/>
          </p:cNvSpPr>
          <p:nvPr>
            <p:ph idx="1"/>
          </p:nvPr>
        </p:nvSpPr>
        <p:spPr/>
        <p:txBody>
          <a:bodyPr/>
          <a:lstStyle/>
          <a:p>
            <a:pPr marL="0" indent="0" algn="ctr">
              <a:buNone/>
            </a:pPr>
            <a:r>
              <a:rPr lang="en-US" b="1" dirty="0"/>
              <a:t>“If it walks like a duck, and it quacks like a duck, then it is probably be a duck.”</a:t>
            </a:r>
          </a:p>
          <a:p>
            <a:r>
              <a:rPr lang="en-US" sz="1800" dirty="0"/>
              <a:t>instead of checking the type of something in Python, check what behavior it supports</a:t>
            </a:r>
          </a:p>
          <a:p>
            <a:r>
              <a:rPr lang="en-US" sz="1400" b="0" i="0" dirty="0">
                <a:solidFill>
                  <a:srgbClr val="222222"/>
                </a:solidFill>
                <a:effectLst/>
                <a:latin typeface="source sans pro" panose="020B0503030403020204" pitchFamily="34" charset="0"/>
              </a:rPr>
              <a:t>the type or the class of an object is less important than the methods it defines. Methods &gt;&gt;&gt;&gt;&gt; type of objects</a:t>
            </a:r>
          </a:p>
          <a:p>
            <a:endParaRPr lang="en-US" sz="1400" b="0" i="0" dirty="0">
              <a:solidFill>
                <a:srgbClr val="222222"/>
              </a:solidFill>
              <a:effectLst/>
              <a:latin typeface="source sans pro" panose="020B0503030403020204" pitchFamily="34" charset="0"/>
            </a:endParaRPr>
          </a:p>
          <a:p>
            <a:endParaRPr lang="en-US" sz="1800" dirty="0"/>
          </a:p>
          <a:p>
            <a:pPr marL="0" indent="0">
              <a:buNone/>
            </a:pPr>
            <a:endParaRPr lang="en-US" b="1" dirty="0"/>
          </a:p>
        </p:txBody>
      </p:sp>
      <p:pic>
        <p:nvPicPr>
          <p:cNvPr id="1026" name="Picture 2" descr="Duck Typing">
            <a:extLst>
              <a:ext uri="{FF2B5EF4-FFF2-40B4-BE49-F238E27FC236}">
                <a16:creationId xmlns:a16="http://schemas.microsoft.com/office/drawing/2014/main" id="{B311A193-2F42-F365-3E23-5138F8BCC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49" y="4080491"/>
            <a:ext cx="4762500" cy="244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1606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868A-6DAD-FAAF-FDDA-A8AA5FE1F663}"/>
              </a:ext>
            </a:extLst>
          </p:cNvPr>
          <p:cNvSpPr>
            <a:spLocks noGrp="1"/>
          </p:cNvSpPr>
          <p:nvPr>
            <p:ph type="title"/>
          </p:nvPr>
        </p:nvSpPr>
        <p:spPr/>
        <p:txBody>
          <a:bodyPr/>
          <a:lstStyle/>
          <a:p>
            <a:r>
              <a:rPr lang="en-US" dirty="0"/>
              <a:t>Examples for duck typing in python</a:t>
            </a:r>
          </a:p>
        </p:txBody>
      </p:sp>
      <p:sp>
        <p:nvSpPr>
          <p:cNvPr id="9" name="Content Placeholder 8">
            <a:extLst>
              <a:ext uri="{FF2B5EF4-FFF2-40B4-BE49-F238E27FC236}">
                <a16:creationId xmlns:a16="http://schemas.microsoft.com/office/drawing/2014/main" id="{F381760C-D1D7-81FC-A1FC-6C844A07B3F5}"/>
              </a:ext>
            </a:extLst>
          </p:cNvPr>
          <p:cNvSpPr>
            <a:spLocks noGrp="1"/>
          </p:cNvSpPr>
          <p:nvPr>
            <p:ph sz="half" idx="2"/>
          </p:nvPr>
        </p:nvSpPr>
        <p:spPr/>
        <p:txBody>
          <a:bodyPr/>
          <a:lstStyle/>
          <a:p>
            <a:r>
              <a:rPr lang="en-US" dirty="0"/>
              <a:t>The </a:t>
            </a:r>
            <a:r>
              <a:rPr lang="en-US" dirty="0" err="1"/>
              <a:t>len</a:t>
            </a:r>
            <a:r>
              <a:rPr lang="en-US" dirty="0"/>
              <a:t> method can be used with the string, list, dictionary, </a:t>
            </a:r>
            <a:r>
              <a:rPr lang="en-US" dirty="0" err="1"/>
              <a:t>etc</a:t>
            </a:r>
            <a:r>
              <a:rPr lang="en-US" dirty="0"/>
              <a:t>…</a:t>
            </a:r>
          </a:p>
        </p:txBody>
      </p:sp>
      <p:sp>
        <p:nvSpPr>
          <p:cNvPr id="10" name="Rectangle 2">
            <a:extLst>
              <a:ext uri="{FF2B5EF4-FFF2-40B4-BE49-F238E27FC236}">
                <a16:creationId xmlns:a16="http://schemas.microsoft.com/office/drawing/2014/main" id="{BFEDE098-6E79-051A-1AFD-07BBEB5410B9}"/>
              </a:ext>
            </a:extLst>
          </p:cNvPr>
          <p:cNvSpPr>
            <a:spLocks noGrp="1" noChangeArrowheads="1"/>
          </p:cNvSpPr>
          <p:nvPr>
            <p:ph sz="half" idx="1"/>
          </p:nvPr>
        </p:nvSpPr>
        <p:spPr bwMode="auto">
          <a:xfrm>
            <a:off x="1298448" y="2861167"/>
            <a:ext cx="4131968"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6699"/>
                </a:solidFill>
                <a:effectLst/>
                <a:latin typeface="Consolas" panose="020B0609020204030204" pitchFamily="49" charset="0"/>
              </a:rPr>
              <a:t>class</a:t>
            </a:r>
            <a:r>
              <a:rPr kumimoji="0" lang="en-US" altLang="en-US" sz="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Bird:</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1" i="0" u="none" strike="noStrike" cap="none" normalizeH="0" baseline="0" dirty="0">
                <a:ln>
                  <a:noFill/>
                </a:ln>
                <a:solidFill>
                  <a:srgbClr val="006699"/>
                </a:solidFill>
                <a:effectLst/>
                <a:latin typeface="Consolas" panose="020B0609020204030204" pitchFamily="49" charset="0"/>
              </a:rPr>
              <a:t>def</a:t>
            </a:r>
            <a:r>
              <a:rPr kumimoji="0" lang="en-US" altLang="en-US" sz="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fly(</a:t>
            </a:r>
            <a:r>
              <a:rPr kumimoji="0" lang="en-US" altLang="en-US" sz="1100" b="0" i="0" u="none" strike="noStrike" cap="none" normalizeH="0" baseline="0" dirty="0">
                <a:ln>
                  <a:noFill/>
                </a:ln>
                <a:solidFill>
                  <a:srgbClr val="808080"/>
                </a:solidFill>
                <a:effectLst/>
                <a:latin typeface="Consolas" panose="020B0609020204030204" pitchFamily="49" charset="0"/>
              </a:rPr>
              <a:t>self</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1" i="0" u="none" strike="noStrike" cap="none" normalizeH="0" baseline="0" dirty="0">
                <a:ln>
                  <a:noFill/>
                </a:ln>
                <a:solidFill>
                  <a:srgbClr val="006699"/>
                </a:solidFill>
                <a:effectLst/>
                <a:latin typeface="Consolas" panose="020B0609020204030204" pitchFamily="49" charset="0"/>
              </a:rPr>
              <a:t>print</a:t>
            </a:r>
            <a:r>
              <a:rPr kumimoji="0" lang="en-US" altLang="en-US" sz="11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rgbClr val="0000FF"/>
                </a:solidFill>
                <a:effectLst/>
                <a:latin typeface="Consolas" panose="020B0609020204030204" pitchFamily="49" charset="0"/>
              </a:rPr>
              <a:t>"fly with wings"</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800" b="0" i="0" u="none" strike="noStrike" cap="none" normalizeH="0" baseline="0" dirty="0">
                <a:ln>
                  <a:noFill/>
                </a:ln>
                <a:solidFill>
                  <a:srgbClr val="273239"/>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6699"/>
                </a:solidFill>
                <a:effectLst/>
                <a:latin typeface="Consolas" panose="020B0609020204030204" pitchFamily="49" charset="0"/>
              </a:rPr>
              <a:t>class</a:t>
            </a:r>
            <a:r>
              <a:rPr kumimoji="0" lang="en-US" altLang="en-US" sz="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Airplane: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1" i="0" u="none" strike="noStrike" cap="none" normalizeH="0" baseline="0" dirty="0">
                <a:ln>
                  <a:noFill/>
                </a:ln>
                <a:solidFill>
                  <a:srgbClr val="006699"/>
                </a:solidFill>
                <a:effectLst/>
                <a:latin typeface="Consolas" panose="020B0609020204030204" pitchFamily="49" charset="0"/>
              </a:rPr>
              <a:t>def</a:t>
            </a:r>
            <a:r>
              <a:rPr kumimoji="0" lang="en-US" altLang="en-US" sz="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fly(</a:t>
            </a:r>
            <a:r>
              <a:rPr kumimoji="0" lang="en-US" altLang="en-US" sz="1100" b="0" i="0" u="none" strike="noStrike" cap="none" normalizeH="0" baseline="0" dirty="0">
                <a:ln>
                  <a:noFill/>
                </a:ln>
                <a:solidFill>
                  <a:srgbClr val="808080"/>
                </a:solidFill>
                <a:effectLst/>
                <a:latin typeface="Consolas" panose="020B0609020204030204" pitchFamily="49" charset="0"/>
              </a:rPr>
              <a:t>self</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1" i="0" u="none" strike="noStrike" cap="none" normalizeH="0" baseline="0" dirty="0">
                <a:ln>
                  <a:noFill/>
                </a:ln>
                <a:solidFill>
                  <a:srgbClr val="006699"/>
                </a:solidFill>
                <a:effectLst/>
                <a:latin typeface="Consolas" panose="020B0609020204030204" pitchFamily="49" charset="0"/>
              </a:rPr>
              <a:t>print</a:t>
            </a:r>
            <a:r>
              <a:rPr kumimoji="0" lang="en-US" altLang="en-US" sz="11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rgbClr val="0000FF"/>
                </a:solidFill>
                <a:effectLst/>
                <a:latin typeface="Consolas" panose="020B0609020204030204" pitchFamily="49" charset="0"/>
              </a:rPr>
              <a:t>"fly with fuel"</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800" b="0" i="0" u="none" strike="noStrike" cap="none" normalizeH="0" baseline="0" dirty="0">
                <a:ln>
                  <a:noFill/>
                </a:ln>
                <a:solidFill>
                  <a:srgbClr val="273239"/>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6699"/>
                </a:solidFill>
                <a:effectLst/>
                <a:latin typeface="Consolas" panose="020B0609020204030204" pitchFamily="49" charset="0"/>
              </a:rPr>
              <a:t>class</a:t>
            </a:r>
            <a:r>
              <a:rPr kumimoji="0" lang="en-US" altLang="en-US" sz="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Fish:</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1" i="0" u="none" strike="noStrike" cap="none" normalizeH="0" baseline="0" dirty="0">
                <a:ln>
                  <a:noFill/>
                </a:ln>
                <a:solidFill>
                  <a:srgbClr val="006699"/>
                </a:solidFill>
                <a:effectLst/>
                <a:latin typeface="Consolas" panose="020B0609020204030204" pitchFamily="49" charset="0"/>
              </a:rPr>
              <a:t>def</a:t>
            </a:r>
            <a:r>
              <a:rPr kumimoji="0" lang="en-US" altLang="en-US" sz="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swim(</a:t>
            </a:r>
            <a:r>
              <a:rPr kumimoji="0" lang="en-US" altLang="en-US" sz="1100" b="0" i="0" u="none" strike="noStrike" cap="none" normalizeH="0" baseline="0" dirty="0">
                <a:ln>
                  <a:noFill/>
                </a:ln>
                <a:solidFill>
                  <a:srgbClr val="808080"/>
                </a:solidFill>
                <a:effectLst/>
                <a:latin typeface="Consolas" panose="020B0609020204030204" pitchFamily="49" charset="0"/>
              </a:rPr>
              <a:t>self</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1" i="0" u="none" strike="noStrike" cap="none" normalizeH="0" baseline="0" dirty="0">
                <a:ln>
                  <a:noFill/>
                </a:ln>
                <a:solidFill>
                  <a:srgbClr val="006699"/>
                </a:solidFill>
                <a:effectLst/>
                <a:latin typeface="Consolas" panose="020B0609020204030204" pitchFamily="49" charset="0"/>
              </a:rPr>
              <a:t>print</a:t>
            </a:r>
            <a:r>
              <a:rPr kumimoji="0" lang="en-US" altLang="en-US" sz="11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rgbClr val="0000FF"/>
                </a:solidFill>
                <a:effectLst/>
                <a:latin typeface="Consolas" panose="020B0609020204030204" pitchFamily="49" charset="0"/>
              </a:rPr>
              <a:t>"fish swim in sea"</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800" b="0" i="0" u="none" strike="noStrike" cap="none" normalizeH="0" baseline="0" dirty="0">
                <a:ln>
                  <a:noFill/>
                </a:ln>
                <a:solidFill>
                  <a:srgbClr val="273239"/>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8200"/>
                </a:solidFill>
                <a:effectLst/>
                <a:latin typeface="Consolas" panose="020B0609020204030204" pitchFamily="49" charset="0"/>
              </a:rPr>
              <a:t># Attributes having same name are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8200"/>
                </a:solidFill>
                <a:effectLst/>
                <a:latin typeface="Consolas" panose="020B0609020204030204" pitchFamily="49" charset="0"/>
              </a:rPr>
              <a:t># considered as duck typing</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6699"/>
                </a:solidFill>
                <a:effectLst/>
                <a:latin typeface="Consolas" panose="020B0609020204030204" pitchFamily="49" charset="0"/>
              </a:rPr>
              <a:t>for</a:t>
            </a:r>
            <a:r>
              <a:rPr kumimoji="0" lang="en-US" altLang="en-US" sz="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obj </a:t>
            </a:r>
            <a:r>
              <a:rPr kumimoji="0" lang="en-US" altLang="en-US" sz="1100" b="1" i="0" u="none" strike="noStrike" cap="none" normalizeH="0" baseline="0" dirty="0">
                <a:ln>
                  <a:noFill/>
                </a:ln>
                <a:solidFill>
                  <a:srgbClr val="006699"/>
                </a:solidFill>
                <a:effectLst/>
                <a:latin typeface="Consolas" panose="020B0609020204030204" pitchFamily="49" charset="0"/>
              </a:rPr>
              <a:t>in</a:t>
            </a:r>
            <a:r>
              <a:rPr kumimoji="0" lang="en-US" altLang="en-US" sz="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Bird(), Airplane(), Fish():</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err="1">
                <a:ln>
                  <a:noFill/>
                </a:ln>
                <a:solidFill>
                  <a:srgbClr val="000000"/>
                </a:solidFill>
                <a:effectLst/>
                <a:latin typeface="Consolas" panose="020B0609020204030204" pitchFamily="49" charset="0"/>
              </a:rPr>
              <a:t>obj.fly</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05791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D87CA-826E-CA82-5E1A-4F47CB40E0D1}"/>
              </a:ext>
            </a:extLst>
          </p:cNvPr>
          <p:cNvSpPr>
            <a:spLocks noGrp="1"/>
          </p:cNvSpPr>
          <p:nvPr>
            <p:ph type="title"/>
          </p:nvPr>
        </p:nvSpPr>
        <p:spPr/>
        <p:txBody>
          <a:bodyPr/>
          <a:lstStyle/>
          <a:p>
            <a:r>
              <a:rPr lang="en-US" dirty="0"/>
              <a:t>(2) Method overloading</a:t>
            </a:r>
          </a:p>
        </p:txBody>
      </p:sp>
      <p:sp>
        <p:nvSpPr>
          <p:cNvPr id="3" name="Content Placeholder 2">
            <a:extLst>
              <a:ext uri="{FF2B5EF4-FFF2-40B4-BE49-F238E27FC236}">
                <a16:creationId xmlns:a16="http://schemas.microsoft.com/office/drawing/2014/main" id="{97B97975-4F65-965D-01BB-945FE37BA85C}"/>
              </a:ext>
            </a:extLst>
          </p:cNvPr>
          <p:cNvSpPr>
            <a:spLocks noGrp="1"/>
          </p:cNvSpPr>
          <p:nvPr>
            <p:ph sz="half" idx="1"/>
          </p:nvPr>
        </p:nvSpPr>
        <p:spPr/>
        <p:txBody>
          <a:bodyPr>
            <a:normAutofit fontScale="70000" lnSpcReduction="20000"/>
          </a:bodyPr>
          <a:lstStyle/>
          <a:p>
            <a:r>
              <a:rPr lang="en-US" b="1" dirty="0"/>
              <a:t>Method overloading: </a:t>
            </a:r>
            <a:r>
              <a:rPr lang="en-US" dirty="0"/>
              <a:t>Two or more methods have the same name but different numbers of parameters or different types of parameters, or both. </a:t>
            </a:r>
          </a:p>
          <a:p>
            <a:r>
              <a:rPr lang="en-US" dirty="0"/>
              <a:t>Python does </a:t>
            </a:r>
            <a:r>
              <a:rPr lang="en-US" b="1" dirty="0"/>
              <a:t>not</a:t>
            </a:r>
            <a:r>
              <a:rPr lang="en-US" dirty="0"/>
              <a:t> support method overloading by default. </a:t>
            </a:r>
          </a:p>
          <a:p>
            <a:endParaRPr lang="en-US" dirty="0"/>
          </a:p>
          <a:p>
            <a:endParaRPr lang="en-US" dirty="0"/>
          </a:p>
          <a:p>
            <a:endParaRPr lang="en-US" dirty="0"/>
          </a:p>
          <a:p>
            <a:r>
              <a:rPr lang="en-US" dirty="0"/>
              <a:t>But there is a way to achieve method overloading in Python. </a:t>
            </a:r>
          </a:p>
        </p:txBody>
      </p:sp>
      <p:sp>
        <p:nvSpPr>
          <p:cNvPr id="5" name="Rectangle 2">
            <a:extLst>
              <a:ext uri="{FF2B5EF4-FFF2-40B4-BE49-F238E27FC236}">
                <a16:creationId xmlns:a16="http://schemas.microsoft.com/office/drawing/2014/main" id="{9E7B7E70-26D7-F7BB-AC70-A658E13BB640}"/>
              </a:ext>
            </a:extLst>
          </p:cNvPr>
          <p:cNvSpPr>
            <a:spLocks noGrp="1" noChangeArrowheads="1"/>
          </p:cNvSpPr>
          <p:nvPr>
            <p:ph sz="half" idx="2"/>
          </p:nvPr>
        </p:nvSpPr>
        <p:spPr bwMode="auto">
          <a:xfrm>
            <a:off x="3055589" y="3743549"/>
            <a:ext cx="1594988"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6699"/>
                </a:solidFill>
                <a:effectLst/>
                <a:latin typeface="Consolas" panose="020B0609020204030204" pitchFamily="49" charset="0"/>
              </a:rPr>
              <a:t>def</a:t>
            </a:r>
            <a:r>
              <a:rPr kumimoji="0" lang="en-US" altLang="en-US" sz="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product(a, b):</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p </a:t>
            </a:r>
            <a:r>
              <a:rPr kumimoji="0" lang="en-US" altLang="en-US" sz="1100" b="1" i="0" u="none" strike="noStrike" cap="none" normalizeH="0" baseline="0" dirty="0">
                <a:ln>
                  <a:noFill/>
                </a:ln>
                <a:solidFill>
                  <a:srgbClr val="006699"/>
                </a:solidFill>
                <a:effectLst/>
                <a:latin typeface="Consolas" panose="020B0609020204030204" pitchFamily="49" charset="0"/>
              </a:rPr>
              <a:t>=</a:t>
            </a:r>
            <a:r>
              <a:rPr kumimoji="0" lang="en-US" altLang="en-US" sz="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a </a:t>
            </a:r>
            <a:r>
              <a:rPr kumimoji="0" lang="en-US" altLang="en-US" sz="1100" b="1" i="0" u="none" strike="noStrike" cap="none" normalizeH="0" baseline="0" dirty="0">
                <a:ln>
                  <a:noFill/>
                </a:ln>
                <a:solidFill>
                  <a:srgbClr val="006699"/>
                </a:solidFill>
                <a:effectLst/>
                <a:latin typeface="Consolas" panose="020B0609020204030204" pitchFamily="49" charset="0"/>
              </a:rPr>
              <a:t>*</a:t>
            </a:r>
            <a:r>
              <a:rPr kumimoji="0" lang="en-US" altLang="en-US" sz="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b</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FF1493"/>
                </a:solidFill>
                <a:effectLst/>
                <a:latin typeface="Consolas" panose="020B0609020204030204" pitchFamily="49" charset="0"/>
              </a:rPr>
              <a:t>print</a:t>
            </a:r>
            <a:r>
              <a:rPr kumimoji="0" lang="en-US" altLang="en-US" sz="1100" b="0" i="0" u="none" strike="noStrike" cap="none" normalizeH="0" baseline="0" dirty="0">
                <a:ln>
                  <a:noFill/>
                </a:ln>
                <a:solidFill>
                  <a:srgbClr val="000000"/>
                </a:solidFill>
                <a:effectLst/>
                <a:latin typeface="Consolas" panose="020B0609020204030204" pitchFamily="49" charset="0"/>
              </a:rPr>
              <a:t>(p)</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6699"/>
                </a:solidFill>
                <a:effectLst/>
                <a:latin typeface="Consolas" panose="020B0609020204030204" pitchFamily="49" charset="0"/>
              </a:rPr>
              <a:t>def</a:t>
            </a:r>
            <a:r>
              <a:rPr kumimoji="0" lang="en-US" altLang="en-US" sz="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product(a, b, c):</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p </a:t>
            </a:r>
            <a:r>
              <a:rPr kumimoji="0" lang="en-US" altLang="en-US" sz="1100" b="1" i="0" u="none" strike="noStrike" cap="none" normalizeH="0" baseline="0" dirty="0">
                <a:ln>
                  <a:noFill/>
                </a:ln>
                <a:solidFill>
                  <a:srgbClr val="006699"/>
                </a:solidFill>
                <a:effectLst/>
                <a:latin typeface="Consolas" panose="020B0609020204030204" pitchFamily="49" charset="0"/>
              </a:rPr>
              <a:t>=</a:t>
            </a:r>
            <a:r>
              <a:rPr kumimoji="0" lang="en-US" altLang="en-US" sz="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a </a:t>
            </a:r>
            <a:r>
              <a:rPr kumimoji="0" lang="en-US" altLang="en-US" sz="1100" b="1" i="0" u="none" strike="noStrike" cap="none" normalizeH="0" baseline="0" dirty="0">
                <a:ln>
                  <a:noFill/>
                </a:ln>
                <a:solidFill>
                  <a:srgbClr val="006699"/>
                </a:solidFill>
                <a:effectLst/>
                <a:latin typeface="Consolas" panose="020B0609020204030204" pitchFamily="49" charset="0"/>
              </a:rPr>
              <a:t>*</a:t>
            </a:r>
            <a:r>
              <a:rPr kumimoji="0" lang="en-US" altLang="en-US" sz="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b</a:t>
            </a:r>
            <a:r>
              <a:rPr kumimoji="0" lang="en-US" altLang="en-US" sz="1100" b="1" i="0" u="none" strike="noStrike" cap="none" normalizeH="0" baseline="0" dirty="0">
                <a:ln>
                  <a:noFill/>
                </a:ln>
                <a:solidFill>
                  <a:srgbClr val="006699"/>
                </a:solidFill>
                <a:effectLst/>
                <a:latin typeface="Consolas" panose="020B0609020204030204" pitchFamily="49" charset="0"/>
              </a:rPr>
              <a:t>*</a:t>
            </a:r>
            <a:r>
              <a:rPr kumimoji="0" lang="en-US" altLang="en-US" sz="1100" b="0" i="0" u="none" strike="noStrike" cap="none" normalizeH="0" baseline="0" dirty="0">
                <a:ln>
                  <a:noFill/>
                </a:ln>
                <a:solidFill>
                  <a:srgbClr val="000000"/>
                </a:solidFill>
                <a:effectLst/>
                <a:latin typeface="Consolas" panose="020B0609020204030204" pitchFamily="49" charset="0"/>
              </a:rPr>
              <a:t>c</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1" i="0" u="none" strike="noStrike" cap="none" normalizeH="0" baseline="0" dirty="0">
                <a:ln>
                  <a:noFill/>
                </a:ln>
                <a:solidFill>
                  <a:srgbClr val="006699"/>
                </a:solidFill>
                <a:effectLst/>
                <a:latin typeface="Consolas" panose="020B0609020204030204" pitchFamily="49" charset="0"/>
              </a:rPr>
              <a:t>print</a:t>
            </a:r>
            <a:r>
              <a:rPr kumimoji="0" lang="en-US" altLang="en-US" sz="1100" b="0" i="0" u="none" strike="noStrike" cap="none" normalizeH="0" baseline="0" dirty="0">
                <a:ln>
                  <a:noFill/>
                </a:ln>
                <a:solidFill>
                  <a:srgbClr val="000000"/>
                </a:solidFill>
                <a:effectLst/>
                <a:latin typeface="Consolas" panose="020B0609020204030204" pitchFamily="49" charset="0"/>
              </a:rPr>
              <a:t>(p)</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product(</a:t>
            </a:r>
            <a:r>
              <a:rPr kumimoji="0" lang="en-US" altLang="en-US" sz="1100" b="0" i="0" u="none" strike="noStrike" kern="1200" cap="none" spc="0" normalizeH="0" baseline="0" noProof="0" dirty="0">
                <a:ln>
                  <a:noFill/>
                </a:ln>
                <a:solidFill>
                  <a:srgbClr val="009900"/>
                </a:solidFill>
                <a:effectLst/>
                <a:uLnTx/>
                <a:uFillTx/>
                <a:latin typeface="Consolas" panose="020B0609020204030204" pitchFamily="49" charset="0"/>
                <a:ea typeface="+mn-ea"/>
                <a:cs typeface="+mn-cs"/>
              </a:rPr>
              <a:t>4</a:t>
            </a:r>
            <a:r>
              <a:rPr kumimoji="0" lang="en-US" alt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lang="en-US" altLang="en-US" sz="1100" dirty="0">
                <a:solidFill>
                  <a:srgbClr val="009900"/>
                </a:solidFill>
                <a:latin typeface="Consolas" panose="020B0609020204030204" pitchFamily="49" charset="0"/>
              </a:rPr>
              <a:t>5</a:t>
            </a:r>
            <a:r>
              <a:rPr kumimoji="0" lang="en-US" alt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nsolas" panose="020B0609020204030204" pitchFamily="49" charset="0"/>
              </a:rPr>
              <a:t>product(</a:t>
            </a:r>
            <a:r>
              <a:rPr kumimoji="0" lang="en-US" altLang="en-US" sz="1100" b="0" i="0" u="none" strike="noStrike" cap="none" normalizeH="0" baseline="0" dirty="0">
                <a:ln>
                  <a:noFill/>
                </a:ln>
                <a:solidFill>
                  <a:srgbClr val="009900"/>
                </a:solidFill>
                <a:effectLst/>
                <a:latin typeface="Consolas" panose="020B0609020204030204" pitchFamily="49" charset="0"/>
              </a:rPr>
              <a:t>4</a:t>
            </a: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9900"/>
                </a:solidFill>
                <a:effectLst/>
                <a:latin typeface="Consolas" panose="020B0609020204030204" pitchFamily="49" charset="0"/>
              </a:rPr>
              <a:t>5</a:t>
            </a: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9900"/>
                </a:solidFill>
                <a:effectLst/>
                <a:latin typeface="Consolas" panose="020B0609020204030204" pitchFamily="49" charset="0"/>
              </a:rPr>
              <a:t>5</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Multiplication Sign 5">
            <a:extLst>
              <a:ext uri="{FF2B5EF4-FFF2-40B4-BE49-F238E27FC236}">
                <a16:creationId xmlns:a16="http://schemas.microsoft.com/office/drawing/2014/main" id="{BBDC0F28-9417-90E3-6956-CAE588E39FC4}"/>
              </a:ext>
            </a:extLst>
          </p:cNvPr>
          <p:cNvSpPr/>
          <p:nvPr/>
        </p:nvSpPr>
        <p:spPr>
          <a:xfrm>
            <a:off x="2099388" y="4215384"/>
            <a:ext cx="877077" cy="75783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96B1F5E-D7C9-4B98-E7D6-EEB548AC8E74}"/>
              </a:ext>
            </a:extLst>
          </p:cNvPr>
          <p:cNvSpPr txBox="1"/>
          <p:nvPr/>
        </p:nvSpPr>
        <p:spPr>
          <a:xfrm>
            <a:off x="6242180" y="2560320"/>
            <a:ext cx="4404049" cy="3416320"/>
          </a:xfrm>
          <a:prstGeom prst="rect">
            <a:avLst/>
          </a:prstGeom>
          <a:noFill/>
        </p:spPr>
        <p:txBody>
          <a:bodyPr wrap="square" rtlCol="0">
            <a:spAutoFit/>
          </a:bodyPr>
          <a:lstStyle/>
          <a:p>
            <a:r>
              <a:rPr lang="en-US" b="1" dirty="0">
                <a:solidFill>
                  <a:srgbClr val="FF0000"/>
                </a:solidFill>
              </a:rPr>
              <a:t>Solution: </a:t>
            </a:r>
            <a:r>
              <a:rPr lang="en-US" dirty="0"/>
              <a:t>using parameters with default values</a:t>
            </a:r>
          </a:p>
          <a:p>
            <a:endParaRPr lang="en-US" dirty="0"/>
          </a:p>
          <a:p>
            <a:r>
              <a:rPr lang="en-US" b="1" dirty="0">
                <a:solidFill>
                  <a:srgbClr val="FF0000"/>
                </a:solidFill>
              </a:rPr>
              <a:t>Example:</a:t>
            </a:r>
          </a:p>
          <a:p>
            <a:pPr lvl="1"/>
            <a:r>
              <a:rPr lang="en-US" dirty="0"/>
              <a:t>def add(a=None, b=None):</a:t>
            </a:r>
          </a:p>
          <a:p>
            <a:pPr lvl="2"/>
            <a:r>
              <a:rPr lang="en-US" dirty="0"/>
              <a:t>if a != None and b == None:</a:t>
            </a:r>
          </a:p>
          <a:p>
            <a:pPr lvl="2"/>
            <a:r>
              <a:rPr lang="en-US" dirty="0"/>
              <a:t>        print(a)</a:t>
            </a:r>
          </a:p>
          <a:p>
            <a:pPr lvl="2"/>
            <a:r>
              <a:rPr lang="en-US" dirty="0"/>
              <a:t>else:</a:t>
            </a:r>
          </a:p>
          <a:p>
            <a:pPr lvl="2"/>
            <a:r>
              <a:rPr lang="en-US" dirty="0"/>
              <a:t>        print(</a:t>
            </a:r>
            <a:r>
              <a:rPr lang="en-US" dirty="0" err="1"/>
              <a:t>a+b</a:t>
            </a:r>
            <a:r>
              <a:rPr lang="en-US" dirty="0"/>
              <a:t>)</a:t>
            </a:r>
          </a:p>
          <a:p>
            <a:pPr lvl="1"/>
            <a:r>
              <a:rPr lang="en-US" dirty="0"/>
              <a:t> </a:t>
            </a:r>
          </a:p>
          <a:p>
            <a:pPr lvl="1"/>
            <a:r>
              <a:rPr lang="en-US" dirty="0"/>
              <a:t>add(2, 3)</a:t>
            </a:r>
          </a:p>
          <a:p>
            <a:pPr lvl="1"/>
            <a:r>
              <a:rPr lang="en-US" dirty="0"/>
              <a:t>add(2)</a:t>
            </a:r>
          </a:p>
          <a:p>
            <a:endParaRPr lang="en-US" dirty="0"/>
          </a:p>
        </p:txBody>
      </p:sp>
    </p:spTree>
    <p:extLst>
      <p:ext uri="{BB962C8B-B14F-4D97-AF65-F5344CB8AC3E}">
        <p14:creationId xmlns:p14="http://schemas.microsoft.com/office/powerpoint/2010/main" val="3963868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775E8-FDB8-25DA-5CD2-73CDB6A41DE9}"/>
              </a:ext>
            </a:extLst>
          </p:cNvPr>
          <p:cNvSpPr>
            <a:spLocks noGrp="1"/>
          </p:cNvSpPr>
          <p:nvPr>
            <p:ph type="title"/>
          </p:nvPr>
        </p:nvSpPr>
        <p:spPr/>
        <p:txBody>
          <a:bodyPr/>
          <a:lstStyle/>
          <a:p>
            <a:r>
              <a:rPr lang="en-US" dirty="0"/>
              <a:t>(3) Operator overloading</a:t>
            </a:r>
          </a:p>
        </p:txBody>
      </p:sp>
      <p:sp>
        <p:nvSpPr>
          <p:cNvPr id="3" name="Content Placeholder 2">
            <a:extLst>
              <a:ext uri="{FF2B5EF4-FFF2-40B4-BE49-F238E27FC236}">
                <a16:creationId xmlns:a16="http://schemas.microsoft.com/office/drawing/2014/main" id="{2C63E13D-F4B4-35A8-E854-115F0D5C2C96}"/>
              </a:ext>
            </a:extLst>
          </p:cNvPr>
          <p:cNvSpPr>
            <a:spLocks noGrp="1"/>
          </p:cNvSpPr>
          <p:nvPr>
            <p:ph idx="1"/>
          </p:nvPr>
        </p:nvSpPr>
        <p:spPr/>
        <p:txBody>
          <a:bodyPr>
            <a:normAutofit/>
          </a:bodyPr>
          <a:lstStyle/>
          <a:p>
            <a:r>
              <a:rPr lang="en-US" dirty="0"/>
              <a:t>Operator Overloading means giving extended meaning beyond their predefined operational meaning. </a:t>
            </a:r>
          </a:p>
          <a:p>
            <a:r>
              <a:rPr lang="en-US" dirty="0"/>
              <a:t>For example operator + is used to add two integers as well as join two strings and merge two lists. </a:t>
            </a:r>
          </a:p>
          <a:p>
            <a:r>
              <a:rPr lang="en-US" dirty="0"/>
              <a:t>‘+’ operator is overloaded by int class and str class. </a:t>
            </a:r>
          </a:p>
        </p:txBody>
      </p:sp>
    </p:spTree>
    <p:extLst>
      <p:ext uri="{BB962C8B-B14F-4D97-AF65-F5344CB8AC3E}">
        <p14:creationId xmlns:p14="http://schemas.microsoft.com/office/powerpoint/2010/main" val="13778850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44EC2-5C97-4C8C-6684-66C4602A8197}"/>
              </a:ext>
            </a:extLst>
          </p:cNvPr>
          <p:cNvSpPr>
            <a:spLocks noGrp="1"/>
          </p:cNvSpPr>
          <p:nvPr>
            <p:ph type="title"/>
          </p:nvPr>
        </p:nvSpPr>
        <p:spPr/>
        <p:txBody>
          <a:bodyPr/>
          <a:lstStyle/>
          <a:p>
            <a:r>
              <a:rPr lang="en-US" dirty="0"/>
              <a:t>(4) Method overloading</a:t>
            </a:r>
          </a:p>
        </p:txBody>
      </p:sp>
      <p:sp>
        <p:nvSpPr>
          <p:cNvPr id="3" name="Content Placeholder 2">
            <a:extLst>
              <a:ext uri="{FF2B5EF4-FFF2-40B4-BE49-F238E27FC236}">
                <a16:creationId xmlns:a16="http://schemas.microsoft.com/office/drawing/2014/main" id="{EA0CE8C7-2E39-D6B7-BAAC-8351B9DFE737}"/>
              </a:ext>
            </a:extLst>
          </p:cNvPr>
          <p:cNvSpPr>
            <a:spLocks noGrp="1"/>
          </p:cNvSpPr>
          <p:nvPr>
            <p:ph sz="half" idx="1"/>
          </p:nvPr>
        </p:nvSpPr>
        <p:spPr/>
        <p:txBody>
          <a:bodyPr/>
          <a:lstStyle/>
          <a:p>
            <a:r>
              <a:rPr lang="en-US" dirty="0"/>
              <a:t> method overriding occurs by defining a method in the child class with the </a:t>
            </a:r>
            <a:r>
              <a:rPr lang="en-US" b="1" dirty="0"/>
              <a:t>same name </a:t>
            </a:r>
            <a:r>
              <a:rPr lang="en-US" dirty="0"/>
              <a:t>as a method in the parent class.</a:t>
            </a:r>
          </a:p>
          <a:p>
            <a:endParaRPr lang="en-US" dirty="0"/>
          </a:p>
        </p:txBody>
      </p:sp>
      <p:graphicFrame>
        <p:nvGraphicFramePr>
          <p:cNvPr id="5" name="Content Placeholder 4">
            <a:extLst>
              <a:ext uri="{FF2B5EF4-FFF2-40B4-BE49-F238E27FC236}">
                <a16:creationId xmlns:a16="http://schemas.microsoft.com/office/drawing/2014/main" id="{1E9D8CF0-B171-C7B9-8A72-47ED9087B35A}"/>
              </a:ext>
            </a:extLst>
          </p:cNvPr>
          <p:cNvGraphicFramePr>
            <a:graphicFrameLocks noGrp="1"/>
          </p:cNvGraphicFramePr>
          <p:nvPr>
            <p:ph sz="half" idx="2"/>
            <p:extLst>
              <p:ext uri="{D42A27DB-BD31-4B8C-83A1-F6EECF244321}">
                <p14:modId xmlns:p14="http://schemas.microsoft.com/office/powerpoint/2010/main" val="321431797"/>
              </p:ext>
            </p:extLst>
          </p:nvPr>
        </p:nvGraphicFramePr>
        <p:xfrm>
          <a:off x="7167980" y="2560638"/>
          <a:ext cx="2811172" cy="3512587"/>
        </p:xfrm>
        <a:graphic>
          <a:graphicData uri="http://schemas.openxmlformats.org/drawingml/2006/table">
            <a:tbl>
              <a:tblPr/>
              <a:tblGrid>
                <a:gridCol w="2811172">
                  <a:extLst>
                    <a:ext uri="{9D8B030D-6E8A-4147-A177-3AD203B41FA5}">
                      <a16:colId xmlns:a16="http://schemas.microsoft.com/office/drawing/2014/main" val="419600814"/>
                    </a:ext>
                  </a:extLst>
                </a:gridCol>
              </a:tblGrid>
              <a:tr h="3512587">
                <a:tc>
                  <a:txBody>
                    <a:bodyPr/>
                    <a:lstStyle/>
                    <a:p>
                      <a:pPr algn="l" rtl="0" fontAlgn="base"/>
                      <a:r>
                        <a:rPr lang="en-US" sz="1050" b="0" i="0" dirty="0">
                          <a:effectLst/>
                          <a:latin typeface="Consolas" panose="020B0609020204030204" pitchFamily="49" charset="0"/>
                        </a:rPr>
                        <a:t>class Parent():</a:t>
                      </a:r>
                    </a:p>
                    <a:p>
                      <a:pPr algn="l" rtl="0" fontAlgn="base"/>
                      <a:r>
                        <a:rPr lang="en-US" sz="1050" b="0" i="0" dirty="0">
                          <a:effectLst/>
                          <a:latin typeface="Consolas" panose="020B0609020204030204" pitchFamily="49" charset="0"/>
                        </a:rPr>
                        <a:t>    def __</a:t>
                      </a:r>
                      <a:r>
                        <a:rPr lang="en-US" sz="1050" b="0" i="0" dirty="0" err="1">
                          <a:effectLst/>
                          <a:latin typeface="Consolas" panose="020B0609020204030204" pitchFamily="49" charset="0"/>
                        </a:rPr>
                        <a:t>init</a:t>
                      </a:r>
                      <a:r>
                        <a:rPr lang="en-US" sz="1050" b="0" i="0" dirty="0">
                          <a:effectLst/>
                          <a:latin typeface="Consolas" panose="020B0609020204030204" pitchFamily="49" charset="0"/>
                        </a:rPr>
                        <a:t>__(self):</a:t>
                      </a:r>
                    </a:p>
                    <a:p>
                      <a:pPr algn="l" rtl="0" fontAlgn="base"/>
                      <a:r>
                        <a:rPr lang="en-US" sz="1050" b="0" i="0" dirty="0">
                          <a:effectLst/>
                          <a:latin typeface="Consolas" panose="020B0609020204030204" pitchFamily="49" charset="0"/>
                        </a:rPr>
                        <a:t>        </a:t>
                      </a:r>
                      <a:r>
                        <a:rPr lang="en-US" sz="1050" b="0" i="0" dirty="0" err="1">
                          <a:effectLst/>
                          <a:latin typeface="Consolas" panose="020B0609020204030204" pitchFamily="49" charset="0"/>
                        </a:rPr>
                        <a:t>self.value</a:t>
                      </a:r>
                      <a:r>
                        <a:rPr lang="en-US" sz="1050" b="0" i="0" dirty="0">
                          <a:effectLst/>
                          <a:latin typeface="Consolas" panose="020B0609020204030204" pitchFamily="49" charset="0"/>
                        </a:rPr>
                        <a:t> = "Parent"</a:t>
                      </a:r>
                    </a:p>
                    <a:p>
                      <a:pPr algn="l" rtl="0" fontAlgn="base"/>
                      <a:r>
                        <a:rPr lang="en-US" sz="1050" b="0" i="0" dirty="0">
                          <a:effectLst/>
                          <a:latin typeface="Consolas" panose="020B0609020204030204" pitchFamily="49" charset="0"/>
                        </a:rPr>
                        <a:t>    def show(self):</a:t>
                      </a:r>
                    </a:p>
                    <a:p>
                      <a:pPr algn="l" rtl="0" fontAlgn="base"/>
                      <a:r>
                        <a:rPr lang="en-US" sz="1050" b="0" i="0" dirty="0">
                          <a:effectLst/>
                          <a:latin typeface="Consolas" panose="020B0609020204030204" pitchFamily="49" charset="0"/>
                        </a:rPr>
                        <a:t>        print(</a:t>
                      </a:r>
                      <a:r>
                        <a:rPr lang="en-US" sz="1050" b="0" i="0" dirty="0" err="1">
                          <a:effectLst/>
                          <a:latin typeface="Consolas" panose="020B0609020204030204" pitchFamily="49" charset="0"/>
                        </a:rPr>
                        <a:t>self.value</a:t>
                      </a:r>
                      <a:r>
                        <a:rPr lang="en-US" sz="1050" b="0" i="0" dirty="0">
                          <a:effectLst/>
                          <a:latin typeface="Consolas" panose="020B0609020204030204" pitchFamily="49" charset="0"/>
                        </a:rPr>
                        <a:t>)</a:t>
                      </a:r>
                    </a:p>
                    <a:p>
                      <a:pPr algn="l" rtl="0" fontAlgn="base"/>
                      <a:r>
                        <a:rPr lang="en-US" sz="1050" b="0" i="0" dirty="0">
                          <a:effectLst/>
                          <a:latin typeface="Consolas" panose="020B0609020204030204" pitchFamily="49" charset="0"/>
                        </a:rPr>
                        <a:t>          </a:t>
                      </a:r>
                    </a:p>
                    <a:p>
                      <a:pPr algn="l" rtl="0" fontAlgn="base"/>
                      <a:r>
                        <a:rPr lang="en-US" sz="1050" b="0" i="0" dirty="0">
                          <a:effectLst/>
                          <a:latin typeface="Consolas" panose="020B0609020204030204" pitchFamily="49" charset="0"/>
                        </a:rPr>
                        <a:t>class Child(Parent):</a:t>
                      </a:r>
                    </a:p>
                    <a:p>
                      <a:pPr algn="l" rtl="0" fontAlgn="base"/>
                      <a:r>
                        <a:rPr lang="en-US" sz="1050" b="0" i="0" dirty="0">
                          <a:effectLst/>
                          <a:latin typeface="Consolas" panose="020B0609020204030204" pitchFamily="49" charset="0"/>
                        </a:rPr>
                        <a:t>    def __</a:t>
                      </a:r>
                      <a:r>
                        <a:rPr lang="en-US" sz="1050" b="0" i="0" dirty="0" err="1">
                          <a:effectLst/>
                          <a:latin typeface="Consolas" panose="020B0609020204030204" pitchFamily="49" charset="0"/>
                        </a:rPr>
                        <a:t>init</a:t>
                      </a:r>
                      <a:r>
                        <a:rPr lang="en-US" sz="1050" b="0" i="0" dirty="0">
                          <a:effectLst/>
                          <a:latin typeface="Consolas" panose="020B0609020204030204" pitchFamily="49" charset="0"/>
                        </a:rPr>
                        <a:t>__(self):</a:t>
                      </a:r>
                    </a:p>
                    <a:p>
                      <a:pPr algn="l" rtl="0" fontAlgn="base"/>
                      <a:r>
                        <a:rPr lang="en-US" sz="1050" b="0" i="0" dirty="0">
                          <a:effectLst/>
                          <a:latin typeface="Consolas" panose="020B0609020204030204" pitchFamily="49" charset="0"/>
                        </a:rPr>
                        <a:t>        </a:t>
                      </a:r>
                      <a:r>
                        <a:rPr lang="en-US" sz="1050" b="0" i="0" dirty="0" err="1">
                          <a:effectLst/>
                          <a:latin typeface="Consolas" panose="020B0609020204030204" pitchFamily="49" charset="0"/>
                        </a:rPr>
                        <a:t>self.value</a:t>
                      </a:r>
                      <a:r>
                        <a:rPr lang="en-US" sz="1050" b="0" i="0" dirty="0">
                          <a:effectLst/>
                          <a:latin typeface="Consolas" panose="020B0609020204030204" pitchFamily="49" charset="0"/>
                        </a:rPr>
                        <a:t> = "Child"</a:t>
                      </a:r>
                    </a:p>
                    <a:p>
                      <a:pPr algn="l" rtl="0" fontAlgn="base"/>
                      <a:r>
                        <a:rPr lang="en-US" sz="1050" b="0" i="0" dirty="0">
                          <a:effectLst/>
                          <a:latin typeface="Consolas" panose="020B0609020204030204" pitchFamily="49" charset="0"/>
                        </a:rPr>
                        <a:t>    def show(self):</a:t>
                      </a:r>
                    </a:p>
                    <a:p>
                      <a:pPr algn="l" rtl="0" fontAlgn="base"/>
                      <a:r>
                        <a:rPr lang="en-US" sz="1050" b="0" i="0" dirty="0">
                          <a:effectLst/>
                          <a:latin typeface="Consolas" panose="020B0609020204030204" pitchFamily="49" charset="0"/>
                        </a:rPr>
                        <a:t>        print(</a:t>
                      </a:r>
                      <a:r>
                        <a:rPr lang="en-US" sz="1050" b="0" i="0" dirty="0" err="1">
                          <a:effectLst/>
                          <a:latin typeface="Consolas" panose="020B0609020204030204" pitchFamily="49" charset="0"/>
                        </a:rPr>
                        <a:t>self.value</a:t>
                      </a:r>
                      <a:r>
                        <a:rPr lang="en-US" sz="1050" b="0" i="0" dirty="0">
                          <a:effectLst/>
                          <a:latin typeface="Consolas" panose="020B0609020204030204" pitchFamily="49" charset="0"/>
                        </a:rPr>
                        <a:t>)</a:t>
                      </a:r>
                    </a:p>
                    <a:p>
                      <a:pPr algn="l" rtl="0" fontAlgn="base"/>
                      <a:r>
                        <a:rPr lang="en-US" sz="1050" b="0" i="0" dirty="0">
                          <a:effectLst/>
                          <a:latin typeface="Consolas" panose="020B0609020204030204" pitchFamily="49" charset="0"/>
                        </a:rPr>
                        <a:t>          </a:t>
                      </a:r>
                    </a:p>
                    <a:p>
                      <a:pPr algn="l" rtl="0" fontAlgn="base"/>
                      <a:r>
                        <a:rPr lang="en-US" sz="1050" b="0" i="0" dirty="0">
                          <a:effectLst/>
                          <a:latin typeface="Consolas" panose="020B0609020204030204" pitchFamily="49" charset="0"/>
                        </a:rPr>
                        <a:t>obj1 = Parent()</a:t>
                      </a:r>
                    </a:p>
                    <a:p>
                      <a:pPr algn="l" rtl="0" fontAlgn="base"/>
                      <a:r>
                        <a:rPr lang="en-US" sz="1050" b="0" i="0" dirty="0">
                          <a:effectLst/>
                          <a:latin typeface="Consolas" panose="020B0609020204030204" pitchFamily="49" charset="0"/>
                        </a:rPr>
                        <a:t>obj2 = Child()</a:t>
                      </a:r>
                    </a:p>
                    <a:p>
                      <a:pPr algn="l" rtl="0" fontAlgn="base"/>
                      <a:r>
                        <a:rPr lang="en-US" sz="1050" b="0" i="0" dirty="0">
                          <a:effectLst/>
                          <a:latin typeface="Consolas" panose="020B0609020204030204" pitchFamily="49" charset="0"/>
                        </a:rPr>
                        <a:t>  </a:t>
                      </a:r>
                    </a:p>
                    <a:p>
                      <a:pPr algn="l" rtl="0" fontAlgn="base"/>
                      <a:r>
                        <a:rPr lang="en-US" sz="1050" b="0" i="0" dirty="0">
                          <a:effectLst/>
                          <a:latin typeface="Consolas" panose="020B0609020204030204" pitchFamily="49" charset="0"/>
                        </a:rPr>
                        <a:t>obj1.show()</a:t>
                      </a:r>
                    </a:p>
                    <a:p>
                      <a:pPr algn="l" rtl="0" fontAlgn="base"/>
                      <a:r>
                        <a:rPr lang="en-US" sz="1050" b="0" i="0" dirty="0">
                          <a:effectLst/>
                          <a:latin typeface="Consolas" panose="020B0609020204030204" pitchFamily="49" charset="0"/>
                        </a:rPr>
                        <a:t>obj2.show()</a:t>
                      </a:r>
                    </a:p>
                  </a:txBody>
                  <a:tcPr marL="38803" marR="38803" marT="54325" marB="5432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tcPr>
                </a:tc>
                <a:extLst>
                  <a:ext uri="{0D108BD9-81ED-4DB2-BD59-A6C34878D82A}">
                    <a16:rowId xmlns:a16="http://schemas.microsoft.com/office/drawing/2014/main" val="481069702"/>
                  </a:ext>
                </a:extLst>
              </a:tr>
            </a:tbl>
          </a:graphicData>
        </a:graphic>
      </p:graphicFrame>
    </p:spTree>
    <p:extLst>
      <p:ext uri="{BB962C8B-B14F-4D97-AF65-F5344CB8AC3E}">
        <p14:creationId xmlns:p14="http://schemas.microsoft.com/office/powerpoint/2010/main" val="23295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56AA-A1AC-E161-0ED9-6FC0BE9BA3AF}"/>
              </a:ext>
            </a:extLst>
          </p:cNvPr>
          <p:cNvSpPr>
            <a:spLocks noGrp="1"/>
          </p:cNvSpPr>
          <p:nvPr>
            <p:ph type="title"/>
          </p:nvPr>
        </p:nvSpPr>
        <p:spPr/>
        <p:txBody>
          <a:bodyPr/>
          <a:lstStyle/>
          <a:p>
            <a:r>
              <a:rPr lang="en-US" dirty="0"/>
              <a:t>Objects and classes</a:t>
            </a:r>
          </a:p>
        </p:txBody>
      </p:sp>
      <p:sp>
        <p:nvSpPr>
          <p:cNvPr id="3" name="Content Placeholder 2">
            <a:extLst>
              <a:ext uri="{FF2B5EF4-FFF2-40B4-BE49-F238E27FC236}">
                <a16:creationId xmlns:a16="http://schemas.microsoft.com/office/drawing/2014/main" id="{4C8B9410-8DF7-851E-B2FA-1AE8F8DD297E}"/>
              </a:ext>
            </a:extLst>
          </p:cNvPr>
          <p:cNvSpPr>
            <a:spLocks noGrp="1"/>
          </p:cNvSpPr>
          <p:nvPr>
            <p:ph idx="1"/>
          </p:nvPr>
        </p:nvSpPr>
        <p:spPr/>
        <p:txBody>
          <a:bodyPr>
            <a:normAutofit fontScale="92500" lnSpcReduction="10000"/>
          </a:bodyPr>
          <a:lstStyle/>
          <a:p>
            <a:r>
              <a:rPr lang="en-US" sz="1800" b="0" i="0" u="none" strike="noStrike" baseline="0" dirty="0">
                <a:solidFill>
                  <a:srgbClr val="000000"/>
                </a:solidFill>
                <a:latin typeface="Book Antiqua" panose="02040602050305030304" pitchFamily="18" charset="0"/>
              </a:rPr>
              <a:t>How do we differentiate between types of objects? </a:t>
            </a:r>
          </a:p>
          <a:p>
            <a:r>
              <a:rPr lang="en-US" sz="1800" b="0" i="0" u="none" strike="noStrike" baseline="0" dirty="0">
                <a:solidFill>
                  <a:srgbClr val="000000"/>
                </a:solidFill>
                <a:latin typeface="Book Antiqua" panose="02040602050305030304" pitchFamily="18" charset="0"/>
              </a:rPr>
              <a:t>Imagine an inventory application for a fruit farm. Assume in this application that apples go in barrels and oranges go in baskets. </a:t>
            </a:r>
            <a:endParaRPr lang="en-US" sz="1800" dirty="0">
              <a:solidFill>
                <a:srgbClr val="000000"/>
              </a:solidFill>
              <a:latin typeface="Book Antiqua" panose="02040602050305030304" pitchFamily="18" charset="0"/>
            </a:endParaRPr>
          </a:p>
          <a:p>
            <a:pPr lvl="1"/>
            <a:r>
              <a:rPr lang="en-US" sz="1400" b="0" i="0" u="none" strike="noStrike" baseline="0" dirty="0">
                <a:solidFill>
                  <a:srgbClr val="000000"/>
                </a:solidFill>
                <a:latin typeface="Book Antiqua" panose="02040602050305030304" pitchFamily="18" charset="0"/>
              </a:rPr>
              <a:t>we have </a:t>
            </a:r>
            <a:r>
              <a:rPr lang="en-US" sz="1400" i="0" u="none" strike="noStrike" baseline="0" dirty="0">
                <a:solidFill>
                  <a:srgbClr val="000000"/>
                </a:solidFill>
                <a:latin typeface="Book Antiqua" panose="02040602050305030304" pitchFamily="18" charset="0"/>
              </a:rPr>
              <a:t>four </a:t>
            </a:r>
            <a:r>
              <a:rPr lang="en-US" sz="1400" b="1" i="0" u="none" strike="noStrike" baseline="0" dirty="0">
                <a:solidFill>
                  <a:srgbClr val="000000"/>
                </a:solidFill>
                <a:latin typeface="Book Antiqua" panose="02040602050305030304" pitchFamily="18" charset="0"/>
              </a:rPr>
              <a:t>kinds</a:t>
            </a:r>
            <a:r>
              <a:rPr lang="en-US" sz="1400" i="0" u="none" strike="noStrike" baseline="0" dirty="0">
                <a:solidFill>
                  <a:srgbClr val="000000"/>
                </a:solidFill>
                <a:latin typeface="Book Antiqua" panose="02040602050305030304" pitchFamily="18" charset="0"/>
              </a:rPr>
              <a:t> of obje</a:t>
            </a:r>
            <a:r>
              <a:rPr lang="en-US" sz="1400" b="0" i="0" u="none" strike="noStrike" baseline="0" dirty="0">
                <a:solidFill>
                  <a:srgbClr val="000000"/>
                </a:solidFill>
                <a:latin typeface="Book Antiqua" panose="02040602050305030304" pitchFamily="18" charset="0"/>
              </a:rPr>
              <a:t>cts: apples, oranges, baskets, and barrels. In object-oriented modeling, the term used for </a:t>
            </a:r>
            <a:r>
              <a:rPr lang="en-US" sz="1400" b="0" i="1" u="none" strike="noStrike" baseline="0" dirty="0">
                <a:solidFill>
                  <a:srgbClr val="000000"/>
                </a:solidFill>
                <a:latin typeface="Book Antiqua" panose="02040602050305030304" pitchFamily="18" charset="0"/>
              </a:rPr>
              <a:t>kind of object </a:t>
            </a:r>
            <a:r>
              <a:rPr lang="en-US" sz="1400" b="0" i="0" u="none" strike="noStrike" baseline="0" dirty="0">
                <a:solidFill>
                  <a:srgbClr val="000000"/>
                </a:solidFill>
                <a:latin typeface="Book Antiqua" panose="02040602050305030304" pitchFamily="18" charset="0"/>
              </a:rPr>
              <a:t>is </a:t>
            </a:r>
            <a:r>
              <a:rPr lang="en-US" sz="1400" b="1" i="0" u="none" strike="noStrike" baseline="0" dirty="0">
                <a:solidFill>
                  <a:srgbClr val="000000"/>
                </a:solidFill>
                <a:latin typeface="Book Antiqua" panose="02040602050305030304" pitchFamily="18" charset="0"/>
              </a:rPr>
              <a:t>class</a:t>
            </a:r>
            <a:r>
              <a:rPr lang="en-US" sz="1400" b="0" i="0" u="none" strike="noStrike" baseline="0" dirty="0">
                <a:solidFill>
                  <a:srgbClr val="000000"/>
                </a:solidFill>
                <a:latin typeface="Book Antiqua" panose="02040602050305030304" pitchFamily="18" charset="0"/>
              </a:rPr>
              <a:t>. </a:t>
            </a:r>
          </a:p>
          <a:p>
            <a:r>
              <a:rPr lang="en-US" sz="2200" b="0" i="0" u="none" strike="noStrike" baseline="0" dirty="0">
                <a:solidFill>
                  <a:srgbClr val="000000"/>
                </a:solidFill>
                <a:latin typeface="Book Antiqua" panose="02040602050305030304" pitchFamily="18" charset="0"/>
              </a:rPr>
              <a:t>Classes describe objects. </a:t>
            </a:r>
          </a:p>
          <a:p>
            <a:pPr lvl="1"/>
            <a:r>
              <a:rPr lang="en-US" sz="1400" dirty="0">
                <a:solidFill>
                  <a:srgbClr val="000000"/>
                </a:solidFill>
                <a:latin typeface="Book Antiqua" panose="02040602050305030304" pitchFamily="18" charset="0"/>
              </a:rPr>
              <a:t>You might have three oranges sitting on the table in front of you. Each orange is </a:t>
            </a:r>
            <a:r>
              <a:rPr lang="en-US" sz="1400" b="1" dirty="0">
                <a:solidFill>
                  <a:srgbClr val="000000"/>
                </a:solidFill>
                <a:latin typeface="Book Antiqua" panose="02040602050305030304" pitchFamily="18" charset="0"/>
              </a:rPr>
              <a:t>a distinct object</a:t>
            </a:r>
            <a:r>
              <a:rPr lang="en-US" sz="1400" dirty="0">
                <a:solidFill>
                  <a:srgbClr val="000000"/>
                </a:solidFill>
                <a:latin typeface="Book Antiqua" panose="02040602050305030304" pitchFamily="18" charset="0"/>
              </a:rPr>
              <a:t>, but all three have the attributes and behaviors associated with one class: the general class of oranges.</a:t>
            </a:r>
          </a:p>
          <a:p>
            <a:r>
              <a:rPr lang="en-US" sz="1800" b="0" i="0" u="none" strike="noStrike" baseline="0" dirty="0">
                <a:solidFill>
                  <a:srgbClr val="000000"/>
                </a:solidFill>
                <a:latin typeface="Book Antiqua" panose="02040602050305030304" pitchFamily="18" charset="0"/>
              </a:rPr>
              <a:t>Objects are </a:t>
            </a:r>
            <a:r>
              <a:rPr lang="en-US" sz="1800" b="1" i="0" u="none" strike="noStrike" baseline="0" dirty="0">
                <a:solidFill>
                  <a:srgbClr val="000000"/>
                </a:solidFill>
                <a:latin typeface="Book Antiqua" panose="02040602050305030304" pitchFamily="18" charset="0"/>
              </a:rPr>
              <a:t>instances</a:t>
            </a:r>
            <a:r>
              <a:rPr lang="en-US" sz="1800" b="0" i="0" u="none" strike="noStrike" baseline="0" dirty="0">
                <a:solidFill>
                  <a:srgbClr val="000000"/>
                </a:solidFill>
                <a:latin typeface="Book Antiqua" panose="02040602050305030304" pitchFamily="18" charset="0"/>
              </a:rPr>
              <a:t> of classes that can be associated with each other.</a:t>
            </a:r>
          </a:p>
          <a:p>
            <a:r>
              <a:rPr lang="en-US" sz="1800" b="0" i="0" u="none" strike="noStrike" baseline="0" dirty="0">
                <a:solidFill>
                  <a:srgbClr val="000000"/>
                </a:solidFill>
                <a:latin typeface="Book Antiqua" panose="02040602050305030304" pitchFamily="18" charset="0"/>
              </a:rPr>
              <a:t>An object instance is a specific object with its</a:t>
            </a:r>
            <a:r>
              <a:rPr lang="en-US" sz="1800" b="1" i="0" u="none" strike="noStrike" baseline="0" dirty="0">
                <a:solidFill>
                  <a:srgbClr val="000000"/>
                </a:solidFill>
                <a:latin typeface="Book Antiqua" panose="02040602050305030304" pitchFamily="18" charset="0"/>
              </a:rPr>
              <a:t> own set of data and behaviors</a:t>
            </a:r>
            <a:r>
              <a:rPr lang="en-US" sz="1800" b="0" i="0" u="none" strike="noStrike" baseline="0" dirty="0">
                <a:solidFill>
                  <a:srgbClr val="000000"/>
                </a:solidFill>
                <a:latin typeface="Book Antiqua" panose="02040602050305030304" pitchFamily="18" charset="0"/>
              </a:rPr>
              <a:t>; a specific orange on the table in front of us is said to be an instance of the general class of oranges. </a:t>
            </a:r>
            <a:endParaRPr lang="en-US" sz="1800" dirty="0"/>
          </a:p>
        </p:txBody>
      </p:sp>
    </p:spTree>
    <p:extLst>
      <p:ext uri="{BB962C8B-B14F-4D97-AF65-F5344CB8AC3E}">
        <p14:creationId xmlns:p14="http://schemas.microsoft.com/office/powerpoint/2010/main" val="31494881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6F6A8-027D-FA80-9E19-6B5ADF63C486}"/>
              </a:ext>
            </a:extLst>
          </p:cNvPr>
          <p:cNvSpPr>
            <a:spLocks noGrp="1"/>
          </p:cNvSpPr>
          <p:nvPr>
            <p:ph type="title"/>
          </p:nvPr>
        </p:nvSpPr>
        <p:spPr/>
        <p:txBody>
          <a:bodyPr/>
          <a:lstStyle/>
          <a:p>
            <a:r>
              <a:rPr lang="en-US" dirty="0"/>
              <a:t>Prerequisites for learning decorators</a:t>
            </a:r>
          </a:p>
        </p:txBody>
      </p:sp>
      <p:sp>
        <p:nvSpPr>
          <p:cNvPr id="8" name="Content Placeholder 7">
            <a:extLst>
              <a:ext uri="{FF2B5EF4-FFF2-40B4-BE49-F238E27FC236}">
                <a16:creationId xmlns:a16="http://schemas.microsoft.com/office/drawing/2014/main" id="{8DAA995D-CE8E-0DC8-C02C-12828DA74663}"/>
              </a:ext>
            </a:extLst>
          </p:cNvPr>
          <p:cNvSpPr>
            <a:spLocks noGrp="1"/>
          </p:cNvSpPr>
          <p:nvPr>
            <p:ph sz="half" idx="1"/>
          </p:nvPr>
        </p:nvSpPr>
        <p:spPr/>
        <p:txBody>
          <a:bodyPr>
            <a:normAutofit fontScale="92500" lnSpcReduction="10000"/>
          </a:bodyPr>
          <a:lstStyle/>
          <a:p>
            <a:r>
              <a:rPr lang="en-US" b="1" dirty="0"/>
              <a:t>Nested Function</a:t>
            </a:r>
          </a:p>
          <a:p>
            <a:r>
              <a:rPr lang="en-US" dirty="0"/>
              <a:t>We can include one function inside another, known as a nested function. </a:t>
            </a:r>
          </a:p>
        </p:txBody>
      </p:sp>
      <p:sp>
        <p:nvSpPr>
          <p:cNvPr id="9" name="Content Placeholder 8">
            <a:extLst>
              <a:ext uri="{FF2B5EF4-FFF2-40B4-BE49-F238E27FC236}">
                <a16:creationId xmlns:a16="http://schemas.microsoft.com/office/drawing/2014/main" id="{864F8A31-3CC5-ACF1-F044-3622DAED7194}"/>
              </a:ext>
            </a:extLst>
          </p:cNvPr>
          <p:cNvSpPr>
            <a:spLocks noGrp="1"/>
          </p:cNvSpPr>
          <p:nvPr>
            <p:ph sz="half" idx="2"/>
          </p:nvPr>
        </p:nvSpPr>
        <p:spPr/>
        <p:txBody>
          <a:bodyPr>
            <a:normAutofit fontScale="92500" lnSpcReduction="10000"/>
          </a:bodyPr>
          <a:lstStyle/>
          <a:p>
            <a:pPr marL="0" indent="0">
              <a:buNone/>
            </a:pPr>
            <a:r>
              <a:rPr lang="en-US" sz="2000" dirty="0"/>
              <a:t>def outer(x):</a:t>
            </a:r>
          </a:p>
          <a:p>
            <a:pPr marL="0" indent="0">
              <a:buNone/>
            </a:pPr>
            <a:r>
              <a:rPr lang="en-US" sz="2000" dirty="0"/>
              <a:t>    def inner(y):</a:t>
            </a:r>
          </a:p>
          <a:p>
            <a:pPr marL="0" indent="0">
              <a:buNone/>
            </a:pPr>
            <a:r>
              <a:rPr lang="en-US" sz="2000" dirty="0"/>
              <a:t>        return x + y</a:t>
            </a:r>
          </a:p>
          <a:p>
            <a:pPr marL="0" indent="0">
              <a:buNone/>
            </a:pPr>
            <a:r>
              <a:rPr lang="en-US" sz="2000" dirty="0"/>
              <a:t>    return inner</a:t>
            </a:r>
          </a:p>
          <a:p>
            <a:pPr marL="0" indent="0">
              <a:buNone/>
            </a:pPr>
            <a:endParaRPr lang="en-US" sz="2000" dirty="0"/>
          </a:p>
          <a:p>
            <a:pPr marL="0" indent="0">
              <a:buNone/>
            </a:pPr>
            <a:r>
              <a:rPr lang="en-US" sz="2000" dirty="0" err="1"/>
              <a:t>add_five</a:t>
            </a:r>
            <a:r>
              <a:rPr lang="en-US" sz="2000" dirty="0"/>
              <a:t> = outer(5)</a:t>
            </a:r>
          </a:p>
          <a:p>
            <a:pPr marL="0" indent="0">
              <a:buNone/>
            </a:pPr>
            <a:r>
              <a:rPr lang="en-US" sz="2000" dirty="0"/>
              <a:t>result = </a:t>
            </a:r>
            <a:r>
              <a:rPr lang="en-US" sz="2000" dirty="0" err="1"/>
              <a:t>add_five</a:t>
            </a:r>
            <a:r>
              <a:rPr lang="en-US" sz="2000" dirty="0"/>
              <a:t>(6)</a:t>
            </a:r>
          </a:p>
          <a:p>
            <a:pPr marL="0" indent="0">
              <a:buNone/>
            </a:pPr>
            <a:r>
              <a:rPr lang="en-US" sz="2000" dirty="0"/>
              <a:t>print(result) </a:t>
            </a:r>
          </a:p>
        </p:txBody>
      </p:sp>
    </p:spTree>
    <p:extLst>
      <p:ext uri="{BB962C8B-B14F-4D97-AF65-F5344CB8AC3E}">
        <p14:creationId xmlns:p14="http://schemas.microsoft.com/office/powerpoint/2010/main" val="18592019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5B95-07E7-BF1D-578D-58E2FB09F6B2}"/>
              </a:ext>
            </a:extLst>
          </p:cNvPr>
          <p:cNvSpPr>
            <a:spLocks noGrp="1"/>
          </p:cNvSpPr>
          <p:nvPr>
            <p:ph type="title"/>
          </p:nvPr>
        </p:nvSpPr>
        <p:spPr/>
        <p:txBody>
          <a:bodyPr/>
          <a:lstStyle/>
          <a:p>
            <a:r>
              <a:rPr lang="en-US" dirty="0"/>
              <a:t>Prerequisites for learning decorators</a:t>
            </a:r>
          </a:p>
        </p:txBody>
      </p:sp>
      <p:sp>
        <p:nvSpPr>
          <p:cNvPr id="3" name="Content Placeholder 2">
            <a:extLst>
              <a:ext uri="{FF2B5EF4-FFF2-40B4-BE49-F238E27FC236}">
                <a16:creationId xmlns:a16="http://schemas.microsoft.com/office/drawing/2014/main" id="{E428EDE4-289A-2EC8-F5C1-C07081733B63}"/>
              </a:ext>
            </a:extLst>
          </p:cNvPr>
          <p:cNvSpPr>
            <a:spLocks noGrp="1"/>
          </p:cNvSpPr>
          <p:nvPr>
            <p:ph sz="half" idx="1"/>
          </p:nvPr>
        </p:nvSpPr>
        <p:spPr/>
        <p:txBody>
          <a:bodyPr>
            <a:normAutofit fontScale="92500" lnSpcReduction="20000"/>
          </a:bodyPr>
          <a:lstStyle/>
          <a:p>
            <a:r>
              <a:rPr lang="en-US" b="1" dirty="0"/>
              <a:t>Pass Function as Argument</a:t>
            </a:r>
          </a:p>
          <a:p>
            <a:r>
              <a:rPr lang="en-US" dirty="0"/>
              <a:t>We can pass a function as an argument to another function in Python.</a:t>
            </a:r>
          </a:p>
        </p:txBody>
      </p:sp>
      <p:sp>
        <p:nvSpPr>
          <p:cNvPr id="4" name="Content Placeholder 3">
            <a:extLst>
              <a:ext uri="{FF2B5EF4-FFF2-40B4-BE49-F238E27FC236}">
                <a16:creationId xmlns:a16="http://schemas.microsoft.com/office/drawing/2014/main" id="{8C20FABA-9300-7773-7E1C-D6DD387CFC9B}"/>
              </a:ext>
            </a:extLst>
          </p:cNvPr>
          <p:cNvSpPr>
            <a:spLocks noGrp="1"/>
          </p:cNvSpPr>
          <p:nvPr>
            <p:ph sz="half" idx="2"/>
          </p:nvPr>
        </p:nvSpPr>
        <p:spPr/>
        <p:txBody>
          <a:bodyPr>
            <a:normAutofit fontScale="92500" lnSpcReduction="20000"/>
          </a:bodyPr>
          <a:lstStyle/>
          <a:p>
            <a:pPr marL="0" indent="0">
              <a:buNone/>
            </a:pPr>
            <a:r>
              <a:rPr lang="en-US" dirty="0"/>
              <a:t>def add(x, y):</a:t>
            </a:r>
          </a:p>
          <a:p>
            <a:pPr marL="0" indent="0">
              <a:buNone/>
            </a:pPr>
            <a:r>
              <a:rPr lang="en-US" dirty="0"/>
              <a:t>    return x + y</a:t>
            </a:r>
          </a:p>
          <a:p>
            <a:pPr marL="0" indent="0">
              <a:buNone/>
            </a:pPr>
            <a:endParaRPr lang="en-US" dirty="0"/>
          </a:p>
          <a:p>
            <a:pPr marL="0" indent="0">
              <a:buNone/>
            </a:pPr>
            <a:r>
              <a:rPr lang="en-US" dirty="0"/>
              <a:t>def calculate(</a:t>
            </a:r>
            <a:r>
              <a:rPr lang="en-US" dirty="0" err="1"/>
              <a:t>func</a:t>
            </a:r>
            <a:r>
              <a:rPr lang="en-US" dirty="0"/>
              <a:t>, x, y):</a:t>
            </a:r>
          </a:p>
          <a:p>
            <a:pPr marL="0" indent="0">
              <a:buNone/>
            </a:pPr>
            <a:r>
              <a:rPr lang="en-US" dirty="0"/>
              <a:t>    return </a:t>
            </a:r>
            <a:r>
              <a:rPr lang="en-US" dirty="0" err="1"/>
              <a:t>func</a:t>
            </a:r>
            <a:r>
              <a:rPr lang="en-US" dirty="0"/>
              <a:t>(x, y)</a:t>
            </a:r>
          </a:p>
          <a:p>
            <a:pPr marL="0" indent="0">
              <a:buNone/>
            </a:pPr>
            <a:endParaRPr lang="en-US" dirty="0"/>
          </a:p>
          <a:p>
            <a:pPr marL="0" indent="0">
              <a:buNone/>
            </a:pPr>
            <a:r>
              <a:rPr lang="en-US" dirty="0"/>
              <a:t>result = calculate(add, 4, 6)</a:t>
            </a:r>
          </a:p>
          <a:p>
            <a:pPr marL="0" indent="0">
              <a:buNone/>
            </a:pPr>
            <a:r>
              <a:rPr lang="en-US" dirty="0"/>
              <a:t>print(result) </a:t>
            </a:r>
          </a:p>
        </p:txBody>
      </p:sp>
    </p:spTree>
    <p:extLst>
      <p:ext uri="{BB962C8B-B14F-4D97-AF65-F5344CB8AC3E}">
        <p14:creationId xmlns:p14="http://schemas.microsoft.com/office/powerpoint/2010/main" val="6504892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F686-7B01-2ABD-0D14-6571EC3CFBBC}"/>
              </a:ext>
            </a:extLst>
          </p:cNvPr>
          <p:cNvSpPr>
            <a:spLocks noGrp="1"/>
          </p:cNvSpPr>
          <p:nvPr>
            <p:ph type="title"/>
          </p:nvPr>
        </p:nvSpPr>
        <p:spPr/>
        <p:txBody>
          <a:bodyPr/>
          <a:lstStyle/>
          <a:p>
            <a:r>
              <a:rPr lang="en-US" dirty="0"/>
              <a:t>Prerequisites for learning decorators</a:t>
            </a:r>
          </a:p>
        </p:txBody>
      </p:sp>
      <p:sp>
        <p:nvSpPr>
          <p:cNvPr id="3" name="Content Placeholder 2">
            <a:extLst>
              <a:ext uri="{FF2B5EF4-FFF2-40B4-BE49-F238E27FC236}">
                <a16:creationId xmlns:a16="http://schemas.microsoft.com/office/drawing/2014/main" id="{6509D094-DB1C-EDAC-1B8A-D580C7E08C51}"/>
              </a:ext>
            </a:extLst>
          </p:cNvPr>
          <p:cNvSpPr>
            <a:spLocks noGrp="1"/>
          </p:cNvSpPr>
          <p:nvPr>
            <p:ph sz="half" idx="1"/>
          </p:nvPr>
        </p:nvSpPr>
        <p:spPr/>
        <p:txBody>
          <a:bodyPr>
            <a:normAutofit/>
          </a:bodyPr>
          <a:lstStyle/>
          <a:p>
            <a:r>
              <a:rPr lang="en-US" b="1" dirty="0"/>
              <a:t>Return a Function as a Value</a:t>
            </a:r>
          </a:p>
          <a:p>
            <a:r>
              <a:rPr lang="en-US" dirty="0"/>
              <a:t>In Python, we can also return a function as a return value.</a:t>
            </a:r>
          </a:p>
        </p:txBody>
      </p:sp>
      <p:sp>
        <p:nvSpPr>
          <p:cNvPr id="4" name="Content Placeholder 3">
            <a:extLst>
              <a:ext uri="{FF2B5EF4-FFF2-40B4-BE49-F238E27FC236}">
                <a16:creationId xmlns:a16="http://schemas.microsoft.com/office/drawing/2014/main" id="{EAF31FBB-1F91-7543-149B-F21B983B16CC}"/>
              </a:ext>
            </a:extLst>
          </p:cNvPr>
          <p:cNvSpPr>
            <a:spLocks noGrp="1"/>
          </p:cNvSpPr>
          <p:nvPr>
            <p:ph sz="half" idx="2"/>
          </p:nvPr>
        </p:nvSpPr>
        <p:spPr/>
        <p:txBody>
          <a:bodyPr>
            <a:normAutofit/>
          </a:bodyPr>
          <a:lstStyle/>
          <a:p>
            <a:pPr marL="0" indent="0">
              <a:buNone/>
            </a:pPr>
            <a:r>
              <a:rPr lang="en-US" sz="2000" dirty="0"/>
              <a:t>def greeting(name):</a:t>
            </a:r>
          </a:p>
          <a:p>
            <a:pPr marL="0" indent="0">
              <a:buNone/>
            </a:pPr>
            <a:r>
              <a:rPr lang="en-US" sz="2000" dirty="0"/>
              <a:t>    def hello():</a:t>
            </a:r>
          </a:p>
          <a:p>
            <a:pPr marL="0" indent="0">
              <a:buNone/>
            </a:pPr>
            <a:r>
              <a:rPr lang="en-US" sz="2000" dirty="0"/>
              <a:t>        return "Hello, " + name + "!"</a:t>
            </a:r>
          </a:p>
          <a:p>
            <a:pPr marL="0" indent="0">
              <a:buNone/>
            </a:pPr>
            <a:r>
              <a:rPr lang="en-US" sz="2000" dirty="0"/>
              <a:t>    return hello</a:t>
            </a:r>
          </a:p>
          <a:p>
            <a:pPr marL="0" indent="0">
              <a:buNone/>
            </a:pPr>
            <a:endParaRPr lang="en-US" sz="2000" dirty="0"/>
          </a:p>
          <a:p>
            <a:pPr marL="0" indent="0">
              <a:buNone/>
            </a:pPr>
            <a:r>
              <a:rPr lang="en-US" sz="2000" dirty="0"/>
              <a:t>greet = greeting(“Maryam")</a:t>
            </a:r>
          </a:p>
          <a:p>
            <a:pPr marL="0" indent="0">
              <a:buNone/>
            </a:pPr>
            <a:r>
              <a:rPr lang="en-US" sz="2000" dirty="0"/>
              <a:t>print(greet())</a:t>
            </a:r>
          </a:p>
        </p:txBody>
      </p:sp>
    </p:spTree>
    <p:extLst>
      <p:ext uri="{BB962C8B-B14F-4D97-AF65-F5344CB8AC3E}">
        <p14:creationId xmlns:p14="http://schemas.microsoft.com/office/powerpoint/2010/main" val="23108905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C7F5E-F53C-4584-99B7-A2845F1CA8B9}"/>
              </a:ext>
            </a:extLst>
          </p:cNvPr>
          <p:cNvSpPr>
            <a:spLocks noGrp="1"/>
          </p:cNvSpPr>
          <p:nvPr>
            <p:ph type="title"/>
          </p:nvPr>
        </p:nvSpPr>
        <p:spPr/>
        <p:txBody>
          <a:bodyPr/>
          <a:lstStyle/>
          <a:p>
            <a:r>
              <a:rPr lang="en-US" dirty="0"/>
              <a:t>Decorators in python</a:t>
            </a:r>
          </a:p>
        </p:txBody>
      </p:sp>
      <p:sp>
        <p:nvSpPr>
          <p:cNvPr id="3" name="Content Placeholder 2">
            <a:extLst>
              <a:ext uri="{FF2B5EF4-FFF2-40B4-BE49-F238E27FC236}">
                <a16:creationId xmlns:a16="http://schemas.microsoft.com/office/drawing/2014/main" id="{1F2E1367-2BA5-2933-3828-E7E2E654D3CD}"/>
              </a:ext>
            </a:extLst>
          </p:cNvPr>
          <p:cNvSpPr>
            <a:spLocks noGrp="1"/>
          </p:cNvSpPr>
          <p:nvPr>
            <p:ph sz="half" idx="1"/>
          </p:nvPr>
        </p:nvSpPr>
        <p:spPr/>
        <p:txBody>
          <a:bodyPr>
            <a:normAutofit/>
          </a:bodyPr>
          <a:lstStyle/>
          <a:p>
            <a:r>
              <a:rPr lang="en-US" dirty="0"/>
              <a:t>a decorator is a function that takes another function and extends the behavior of the latter function without explicitly modifying it.</a:t>
            </a:r>
          </a:p>
        </p:txBody>
      </p:sp>
      <p:sp>
        <p:nvSpPr>
          <p:cNvPr id="4" name="Content Placeholder 3">
            <a:extLst>
              <a:ext uri="{FF2B5EF4-FFF2-40B4-BE49-F238E27FC236}">
                <a16:creationId xmlns:a16="http://schemas.microsoft.com/office/drawing/2014/main" id="{A30DAB47-F8BB-DC3E-06AD-5E36D8577EC2}"/>
              </a:ext>
            </a:extLst>
          </p:cNvPr>
          <p:cNvSpPr>
            <a:spLocks noGrp="1"/>
          </p:cNvSpPr>
          <p:nvPr>
            <p:ph sz="half" idx="2"/>
          </p:nvPr>
        </p:nvSpPr>
        <p:spPr/>
        <p:txBody>
          <a:bodyPr>
            <a:noAutofit/>
          </a:bodyPr>
          <a:lstStyle/>
          <a:p>
            <a:pPr marL="0" indent="0">
              <a:buNone/>
            </a:pPr>
            <a:r>
              <a:rPr lang="en-US" sz="1800" dirty="0"/>
              <a:t>def </a:t>
            </a:r>
            <a:r>
              <a:rPr lang="en-US" sz="1800" dirty="0" err="1"/>
              <a:t>make_pretty</a:t>
            </a:r>
            <a:r>
              <a:rPr lang="en-US" sz="1800" dirty="0"/>
              <a:t>(</a:t>
            </a:r>
            <a:r>
              <a:rPr lang="en-US" sz="1800" dirty="0" err="1"/>
              <a:t>func</a:t>
            </a:r>
            <a:r>
              <a:rPr lang="en-US" sz="1800" dirty="0"/>
              <a:t>):</a:t>
            </a:r>
          </a:p>
          <a:p>
            <a:pPr marL="457200" lvl="1" indent="0">
              <a:buNone/>
            </a:pPr>
            <a:r>
              <a:rPr lang="en-US" sz="1800" dirty="0"/>
              <a:t>def inner( ):</a:t>
            </a:r>
          </a:p>
          <a:p>
            <a:pPr marL="457200" lvl="1" indent="0">
              <a:buNone/>
            </a:pPr>
            <a:r>
              <a:rPr lang="en-US" sz="1800" dirty="0"/>
              <a:t>        print("I got decorated")</a:t>
            </a:r>
          </a:p>
          <a:p>
            <a:pPr marL="457200" lvl="1" indent="0">
              <a:buNone/>
            </a:pPr>
            <a:r>
              <a:rPr lang="en-US" sz="1800" dirty="0"/>
              <a:t>        </a:t>
            </a:r>
            <a:r>
              <a:rPr lang="en-US" sz="1800" dirty="0" err="1"/>
              <a:t>func</a:t>
            </a:r>
            <a:r>
              <a:rPr lang="en-US" sz="1800" dirty="0"/>
              <a:t>( )</a:t>
            </a:r>
          </a:p>
          <a:p>
            <a:pPr marL="457200" lvl="1" indent="0">
              <a:buNone/>
            </a:pPr>
            <a:r>
              <a:rPr lang="en-US" sz="1800" dirty="0"/>
              <a:t>return inner</a:t>
            </a:r>
          </a:p>
          <a:p>
            <a:pPr marL="0" indent="0">
              <a:buNone/>
            </a:pPr>
            <a:r>
              <a:rPr lang="en-US" sz="1800" dirty="0"/>
              <a:t>def ordinary( ):</a:t>
            </a:r>
          </a:p>
          <a:p>
            <a:pPr marL="0" indent="0">
              <a:buNone/>
            </a:pPr>
            <a:r>
              <a:rPr lang="en-US" sz="1800" dirty="0"/>
              <a:t>    print("I am ordinary")</a:t>
            </a:r>
          </a:p>
          <a:p>
            <a:pPr marL="0" indent="0">
              <a:buNone/>
            </a:pPr>
            <a:r>
              <a:rPr lang="en-US" sz="1800" dirty="0"/>
              <a:t>ordinary = </a:t>
            </a:r>
            <a:r>
              <a:rPr lang="en-US" sz="1800" dirty="0" err="1"/>
              <a:t>make_pretty</a:t>
            </a:r>
            <a:r>
              <a:rPr lang="en-US" sz="1800" dirty="0"/>
              <a:t>(ordinary)</a:t>
            </a:r>
          </a:p>
          <a:p>
            <a:pPr marL="0" indent="0">
              <a:buNone/>
            </a:pPr>
            <a:r>
              <a:rPr lang="en-US" sz="1800" dirty="0"/>
              <a:t>ordinary( )</a:t>
            </a:r>
          </a:p>
        </p:txBody>
      </p:sp>
      <p:sp>
        <p:nvSpPr>
          <p:cNvPr id="6" name="Rectangle: Rounded Corners 5">
            <a:extLst>
              <a:ext uri="{FF2B5EF4-FFF2-40B4-BE49-F238E27FC236}">
                <a16:creationId xmlns:a16="http://schemas.microsoft.com/office/drawing/2014/main" id="{73451035-3333-3D1D-2227-CCE9173BC944}"/>
              </a:ext>
            </a:extLst>
          </p:cNvPr>
          <p:cNvSpPr/>
          <p:nvPr/>
        </p:nvSpPr>
        <p:spPr>
          <a:xfrm>
            <a:off x="7002780" y="3329940"/>
            <a:ext cx="2385060" cy="8458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01C4600-9637-AC0B-96C8-E70D18C652F0}"/>
              </a:ext>
            </a:extLst>
          </p:cNvPr>
          <p:cNvSpPr txBox="1"/>
          <p:nvPr/>
        </p:nvSpPr>
        <p:spPr>
          <a:xfrm>
            <a:off x="9570720" y="3396720"/>
            <a:ext cx="2225040" cy="830997"/>
          </a:xfrm>
          <a:prstGeom prst="rect">
            <a:avLst/>
          </a:prstGeom>
          <a:noFill/>
        </p:spPr>
        <p:txBody>
          <a:bodyPr wrap="square" rtlCol="0">
            <a:spAutoFit/>
          </a:bodyPr>
          <a:lstStyle/>
          <a:p>
            <a:r>
              <a:rPr lang="en-US" sz="1600" dirty="0">
                <a:solidFill>
                  <a:srgbClr val="0070C0"/>
                </a:solidFill>
              </a:rPr>
              <a:t>add some additional behavior to decorated function</a:t>
            </a:r>
          </a:p>
        </p:txBody>
      </p:sp>
      <p:sp>
        <p:nvSpPr>
          <p:cNvPr id="9" name="Rectangle: Rounded Corners 8">
            <a:extLst>
              <a:ext uri="{FF2B5EF4-FFF2-40B4-BE49-F238E27FC236}">
                <a16:creationId xmlns:a16="http://schemas.microsoft.com/office/drawing/2014/main" id="{FD3359D8-11C5-B47A-A427-B17196F06BAD}"/>
              </a:ext>
            </a:extLst>
          </p:cNvPr>
          <p:cNvSpPr/>
          <p:nvPr/>
        </p:nvSpPr>
        <p:spPr>
          <a:xfrm>
            <a:off x="6248400" y="5387340"/>
            <a:ext cx="3672840" cy="4831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ED28A85-D4A1-A698-5F2E-3FD61DBE28E5}"/>
              </a:ext>
            </a:extLst>
          </p:cNvPr>
          <p:cNvSpPr txBox="1"/>
          <p:nvPr/>
        </p:nvSpPr>
        <p:spPr>
          <a:xfrm>
            <a:off x="9854184" y="4917531"/>
            <a:ext cx="2225040" cy="584775"/>
          </a:xfrm>
          <a:prstGeom prst="rect">
            <a:avLst/>
          </a:prstGeom>
          <a:noFill/>
        </p:spPr>
        <p:txBody>
          <a:bodyPr wrap="square" rtlCol="0">
            <a:spAutoFit/>
          </a:bodyPr>
          <a:lstStyle/>
          <a:p>
            <a:r>
              <a:rPr lang="en-US" sz="1600" dirty="0">
                <a:solidFill>
                  <a:srgbClr val="0070C0"/>
                </a:solidFill>
              </a:rPr>
              <a:t>Decorate the ordinary function</a:t>
            </a:r>
          </a:p>
        </p:txBody>
      </p:sp>
      <p:sp>
        <p:nvSpPr>
          <p:cNvPr id="11" name="TextBox 10">
            <a:extLst>
              <a:ext uri="{FF2B5EF4-FFF2-40B4-BE49-F238E27FC236}">
                <a16:creationId xmlns:a16="http://schemas.microsoft.com/office/drawing/2014/main" id="{2CC75540-EA18-72E7-0F61-E1B9E10AB9BB}"/>
              </a:ext>
            </a:extLst>
          </p:cNvPr>
          <p:cNvSpPr txBox="1"/>
          <p:nvPr/>
        </p:nvSpPr>
        <p:spPr>
          <a:xfrm>
            <a:off x="9854184" y="5729439"/>
            <a:ext cx="2225040" cy="584775"/>
          </a:xfrm>
          <a:prstGeom prst="rect">
            <a:avLst/>
          </a:prstGeom>
          <a:noFill/>
        </p:spPr>
        <p:txBody>
          <a:bodyPr wrap="square" rtlCol="0">
            <a:spAutoFit/>
          </a:bodyPr>
          <a:lstStyle/>
          <a:p>
            <a:r>
              <a:rPr lang="en-US" sz="1600" dirty="0">
                <a:solidFill>
                  <a:srgbClr val="0070C0"/>
                </a:solidFill>
              </a:rPr>
              <a:t>Call the decorated function</a:t>
            </a:r>
          </a:p>
        </p:txBody>
      </p:sp>
      <p:cxnSp>
        <p:nvCxnSpPr>
          <p:cNvPr id="13" name="Straight Arrow Connector 12">
            <a:extLst>
              <a:ext uri="{FF2B5EF4-FFF2-40B4-BE49-F238E27FC236}">
                <a16:creationId xmlns:a16="http://schemas.microsoft.com/office/drawing/2014/main" id="{C4E7FC30-1499-C7F6-2202-848F4023380D}"/>
              </a:ext>
            </a:extLst>
          </p:cNvPr>
          <p:cNvCxnSpPr>
            <a:stCxn id="7" idx="1"/>
          </p:cNvCxnSpPr>
          <p:nvPr/>
        </p:nvCxnSpPr>
        <p:spPr>
          <a:xfrm flipH="1" flipV="1">
            <a:off x="9182100" y="3812218"/>
            <a:ext cx="3886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CC85500-842E-5C1F-6447-770CF7FAE843}"/>
              </a:ext>
            </a:extLst>
          </p:cNvPr>
          <p:cNvCxnSpPr>
            <a:cxnSpLocks/>
            <a:stCxn id="10" idx="1"/>
          </p:cNvCxnSpPr>
          <p:nvPr/>
        </p:nvCxnSpPr>
        <p:spPr>
          <a:xfrm flipH="1">
            <a:off x="9182100" y="5209919"/>
            <a:ext cx="672084" cy="125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A55A3AB-8ADC-27E1-AEC8-E26EB8269072}"/>
              </a:ext>
            </a:extLst>
          </p:cNvPr>
          <p:cNvCxnSpPr/>
          <p:nvPr/>
        </p:nvCxnSpPr>
        <p:spPr>
          <a:xfrm flipH="1" flipV="1">
            <a:off x="9174480" y="6052218"/>
            <a:ext cx="3886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7263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1EC26-F3EF-161F-5200-9CA9F26E1A50}"/>
              </a:ext>
            </a:extLst>
          </p:cNvPr>
          <p:cNvSpPr>
            <a:spLocks noGrp="1"/>
          </p:cNvSpPr>
          <p:nvPr>
            <p:ph type="title"/>
          </p:nvPr>
        </p:nvSpPr>
        <p:spPr/>
        <p:txBody>
          <a:bodyPr/>
          <a:lstStyle/>
          <a:p>
            <a:r>
              <a:rPr lang="en-US" dirty="0"/>
              <a:t>Decorators in python</a:t>
            </a:r>
          </a:p>
        </p:txBody>
      </p:sp>
      <p:sp>
        <p:nvSpPr>
          <p:cNvPr id="3" name="Content Placeholder 2">
            <a:extLst>
              <a:ext uri="{FF2B5EF4-FFF2-40B4-BE49-F238E27FC236}">
                <a16:creationId xmlns:a16="http://schemas.microsoft.com/office/drawing/2014/main" id="{2F58722E-CFAC-4D93-6CDE-EAA905490778}"/>
              </a:ext>
            </a:extLst>
          </p:cNvPr>
          <p:cNvSpPr>
            <a:spLocks noGrp="1"/>
          </p:cNvSpPr>
          <p:nvPr>
            <p:ph sz="half" idx="1"/>
          </p:nvPr>
        </p:nvSpPr>
        <p:spPr/>
        <p:txBody>
          <a:bodyPr>
            <a:normAutofit fontScale="70000" lnSpcReduction="20000"/>
          </a:bodyPr>
          <a:lstStyle/>
          <a:p>
            <a:r>
              <a:rPr lang="en-US" dirty="0"/>
              <a:t>Syntactic Sugar!</a:t>
            </a:r>
          </a:p>
          <a:p>
            <a:endParaRPr lang="en-US" dirty="0"/>
          </a:p>
          <a:p>
            <a:r>
              <a:rPr lang="en-US" dirty="0"/>
              <a:t>Previous way (for side by side comparison):</a:t>
            </a:r>
          </a:p>
          <a:p>
            <a:pPr marL="457200" lvl="1" indent="0">
              <a:buNone/>
            </a:pPr>
            <a:r>
              <a:rPr lang="en-US" sz="1600" dirty="0"/>
              <a:t>def </a:t>
            </a:r>
            <a:r>
              <a:rPr lang="en-US" sz="1600" dirty="0" err="1"/>
              <a:t>make_pretty</a:t>
            </a:r>
            <a:r>
              <a:rPr lang="en-US" sz="1600" dirty="0"/>
              <a:t>(</a:t>
            </a:r>
            <a:r>
              <a:rPr lang="en-US" sz="1600" dirty="0" err="1"/>
              <a:t>func</a:t>
            </a:r>
            <a:r>
              <a:rPr lang="en-US" sz="1600" dirty="0"/>
              <a:t>):</a:t>
            </a:r>
          </a:p>
          <a:p>
            <a:pPr marL="914400" lvl="2" indent="0">
              <a:buNone/>
            </a:pPr>
            <a:r>
              <a:rPr lang="en-US" sz="1700" dirty="0"/>
              <a:t>def inner( ):</a:t>
            </a:r>
          </a:p>
          <a:p>
            <a:pPr marL="914400" lvl="2" indent="0">
              <a:buNone/>
            </a:pPr>
            <a:r>
              <a:rPr lang="en-US" sz="1700" dirty="0"/>
              <a:t>        print("I got decorated")</a:t>
            </a:r>
          </a:p>
          <a:p>
            <a:pPr marL="914400" lvl="2" indent="0">
              <a:buNone/>
            </a:pPr>
            <a:r>
              <a:rPr lang="en-US" sz="1700" dirty="0"/>
              <a:t>        </a:t>
            </a:r>
            <a:r>
              <a:rPr lang="en-US" sz="1700" dirty="0" err="1"/>
              <a:t>func</a:t>
            </a:r>
            <a:r>
              <a:rPr lang="en-US" sz="1700" dirty="0"/>
              <a:t>( )</a:t>
            </a:r>
          </a:p>
          <a:p>
            <a:pPr marL="914400" lvl="2" indent="0">
              <a:buNone/>
            </a:pPr>
            <a:r>
              <a:rPr lang="en-US" sz="1700" dirty="0"/>
              <a:t>return inner</a:t>
            </a:r>
          </a:p>
          <a:p>
            <a:pPr marL="457200" lvl="1" indent="0">
              <a:buNone/>
            </a:pPr>
            <a:r>
              <a:rPr lang="en-US" sz="1600" dirty="0"/>
              <a:t>def ordinary( ):</a:t>
            </a:r>
          </a:p>
          <a:p>
            <a:pPr marL="457200" lvl="1" indent="0">
              <a:buNone/>
            </a:pPr>
            <a:r>
              <a:rPr lang="en-US" sz="1600" dirty="0"/>
              <a:t>    print("I am ordinary")</a:t>
            </a:r>
          </a:p>
          <a:p>
            <a:pPr marL="457200" lvl="1" indent="0">
              <a:buNone/>
            </a:pPr>
            <a:r>
              <a:rPr lang="en-US" sz="1600" dirty="0"/>
              <a:t>ordinary = </a:t>
            </a:r>
            <a:r>
              <a:rPr lang="en-US" sz="1600" dirty="0" err="1"/>
              <a:t>make_pretty</a:t>
            </a:r>
            <a:r>
              <a:rPr lang="en-US" sz="1600" dirty="0"/>
              <a:t>(ordinary)</a:t>
            </a:r>
          </a:p>
          <a:p>
            <a:pPr marL="457200" lvl="1" indent="0">
              <a:buNone/>
            </a:pPr>
            <a:r>
              <a:rPr lang="en-US" sz="1600" dirty="0"/>
              <a:t>ordinary( )</a:t>
            </a:r>
          </a:p>
          <a:p>
            <a:endParaRPr lang="en-US" dirty="0"/>
          </a:p>
          <a:p>
            <a:endParaRPr lang="en-US" dirty="0"/>
          </a:p>
        </p:txBody>
      </p:sp>
      <p:sp>
        <p:nvSpPr>
          <p:cNvPr id="4" name="Content Placeholder 3">
            <a:extLst>
              <a:ext uri="{FF2B5EF4-FFF2-40B4-BE49-F238E27FC236}">
                <a16:creationId xmlns:a16="http://schemas.microsoft.com/office/drawing/2014/main" id="{F295DE0A-85D6-7A6A-DDC7-B2EFE39CBFB1}"/>
              </a:ext>
            </a:extLst>
          </p:cNvPr>
          <p:cNvSpPr>
            <a:spLocks noGrp="1"/>
          </p:cNvSpPr>
          <p:nvPr>
            <p:ph sz="half" idx="2"/>
          </p:nvPr>
        </p:nvSpPr>
        <p:spPr/>
        <p:txBody>
          <a:bodyPr>
            <a:normAutofit fontScale="70000" lnSpcReduction="20000"/>
          </a:bodyPr>
          <a:lstStyle/>
          <a:p>
            <a:pPr marL="0" indent="0">
              <a:buNone/>
            </a:pPr>
            <a:r>
              <a:rPr lang="en-US" dirty="0"/>
              <a:t>def </a:t>
            </a:r>
            <a:r>
              <a:rPr lang="en-US" dirty="0" err="1"/>
              <a:t>make_pretty</a:t>
            </a:r>
            <a:r>
              <a:rPr lang="en-US" dirty="0"/>
              <a:t>(</a:t>
            </a:r>
            <a:r>
              <a:rPr lang="en-US" dirty="0" err="1"/>
              <a:t>func</a:t>
            </a:r>
            <a:r>
              <a:rPr lang="en-US" dirty="0"/>
              <a:t>):</a:t>
            </a:r>
          </a:p>
          <a:p>
            <a:pPr marL="0" indent="0">
              <a:buNone/>
            </a:pPr>
            <a:r>
              <a:rPr lang="en-US" dirty="0"/>
              <a:t>    def inner():</a:t>
            </a:r>
          </a:p>
          <a:p>
            <a:pPr marL="0" indent="0">
              <a:buNone/>
            </a:pPr>
            <a:r>
              <a:rPr lang="en-US" dirty="0"/>
              <a:t>        print("I got decorated")</a:t>
            </a:r>
          </a:p>
          <a:p>
            <a:pPr marL="0" indent="0">
              <a:buNone/>
            </a:pPr>
            <a:r>
              <a:rPr lang="en-US" dirty="0"/>
              <a:t>        </a:t>
            </a:r>
            <a:r>
              <a:rPr lang="en-US" dirty="0" err="1"/>
              <a:t>func</a:t>
            </a:r>
            <a:r>
              <a:rPr lang="en-US" dirty="0"/>
              <a:t>()</a:t>
            </a:r>
          </a:p>
          <a:p>
            <a:pPr marL="0" indent="0">
              <a:buNone/>
            </a:pPr>
            <a:r>
              <a:rPr lang="en-US" dirty="0"/>
              <a:t>    return inner</a:t>
            </a:r>
          </a:p>
          <a:p>
            <a:pPr marL="0" indent="0">
              <a:buNone/>
            </a:pPr>
            <a:r>
              <a:rPr lang="en-US" b="1" dirty="0">
                <a:solidFill>
                  <a:srgbClr val="FF0000"/>
                </a:solidFill>
              </a:rPr>
              <a:t>@make_pretty</a:t>
            </a:r>
          </a:p>
          <a:p>
            <a:pPr marL="0" indent="0">
              <a:buNone/>
            </a:pPr>
            <a:r>
              <a:rPr lang="en-US" b="1" dirty="0">
                <a:solidFill>
                  <a:srgbClr val="FF0000"/>
                </a:solidFill>
              </a:rPr>
              <a:t>def ordinary():</a:t>
            </a:r>
          </a:p>
          <a:p>
            <a:pPr marL="0" indent="0">
              <a:buNone/>
            </a:pPr>
            <a:r>
              <a:rPr lang="en-US" b="1" dirty="0">
                <a:solidFill>
                  <a:srgbClr val="FF0000"/>
                </a:solidFill>
              </a:rPr>
              <a:t>    print("I am ordinary")</a:t>
            </a:r>
          </a:p>
          <a:p>
            <a:pPr marL="0" indent="0">
              <a:buNone/>
            </a:pPr>
            <a:r>
              <a:rPr lang="en-US" dirty="0"/>
              <a:t>ordinary() </a:t>
            </a:r>
          </a:p>
          <a:p>
            <a:endParaRPr lang="en-US" dirty="0"/>
          </a:p>
        </p:txBody>
      </p:sp>
    </p:spTree>
    <p:extLst>
      <p:ext uri="{BB962C8B-B14F-4D97-AF65-F5344CB8AC3E}">
        <p14:creationId xmlns:p14="http://schemas.microsoft.com/office/powerpoint/2010/main" val="17894737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6F7DE-4E13-4FF2-8B32-49DCB892655F}"/>
              </a:ext>
            </a:extLst>
          </p:cNvPr>
          <p:cNvSpPr>
            <a:spLocks noGrp="1"/>
          </p:cNvSpPr>
          <p:nvPr>
            <p:ph type="title"/>
          </p:nvPr>
        </p:nvSpPr>
        <p:spPr/>
        <p:txBody>
          <a:bodyPr/>
          <a:lstStyle/>
          <a:p>
            <a:r>
              <a:rPr lang="en-US" dirty="0"/>
              <a:t>Decorating Functions with Parameters</a:t>
            </a:r>
          </a:p>
        </p:txBody>
      </p:sp>
      <p:sp>
        <p:nvSpPr>
          <p:cNvPr id="3" name="Content Placeholder 2">
            <a:extLst>
              <a:ext uri="{FF2B5EF4-FFF2-40B4-BE49-F238E27FC236}">
                <a16:creationId xmlns:a16="http://schemas.microsoft.com/office/drawing/2014/main" id="{1CBC127F-C393-E26A-706B-1DF75BF9D6B8}"/>
              </a:ext>
            </a:extLst>
          </p:cNvPr>
          <p:cNvSpPr>
            <a:spLocks noGrp="1"/>
          </p:cNvSpPr>
          <p:nvPr>
            <p:ph sz="half" idx="1"/>
          </p:nvPr>
        </p:nvSpPr>
        <p:spPr>
          <a:xfrm>
            <a:off x="1298448" y="2560319"/>
            <a:ext cx="4718304" cy="3709851"/>
          </a:xfrm>
        </p:spPr>
        <p:txBody>
          <a:bodyPr>
            <a:normAutofit fontScale="55000" lnSpcReduction="20000"/>
          </a:bodyPr>
          <a:lstStyle/>
          <a:p>
            <a:pPr marL="0" indent="0">
              <a:buNone/>
            </a:pPr>
            <a:r>
              <a:rPr lang="en-US" b="1" dirty="0">
                <a:solidFill>
                  <a:srgbClr val="FF0000"/>
                </a:solidFill>
              </a:rPr>
              <a:t>def </a:t>
            </a:r>
            <a:r>
              <a:rPr lang="en-US" b="1" dirty="0" err="1">
                <a:solidFill>
                  <a:srgbClr val="FF0000"/>
                </a:solidFill>
              </a:rPr>
              <a:t>smart_divide</a:t>
            </a:r>
            <a:r>
              <a:rPr lang="en-US" b="1" dirty="0">
                <a:solidFill>
                  <a:srgbClr val="FF0000"/>
                </a:solidFill>
              </a:rPr>
              <a:t>(</a:t>
            </a:r>
            <a:r>
              <a:rPr lang="en-US" b="1" dirty="0" err="1">
                <a:solidFill>
                  <a:srgbClr val="FF0000"/>
                </a:solidFill>
              </a:rPr>
              <a:t>func</a:t>
            </a:r>
            <a:r>
              <a:rPr lang="en-US" b="1" dirty="0">
                <a:solidFill>
                  <a:srgbClr val="FF0000"/>
                </a:solidFill>
              </a:rPr>
              <a:t>):</a:t>
            </a:r>
          </a:p>
          <a:p>
            <a:pPr marL="0" indent="0">
              <a:buNone/>
            </a:pPr>
            <a:r>
              <a:rPr lang="en-US" b="1" dirty="0">
                <a:solidFill>
                  <a:srgbClr val="FF0000"/>
                </a:solidFill>
              </a:rPr>
              <a:t>    def inner(a, b):</a:t>
            </a:r>
          </a:p>
          <a:p>
            <a:pPr marL="0" indent="0">
              <a:buNone/>
            </a:pPr>
            <a:r>
              <a:rPr lang="en-US" b="1" dirty="0">
                <a:solidFill>
                  <a:srgbClr val="FF0000"/>
                </a:solidFill>
              </a:rPr>
              <a:t>        print("I am going to divide", a, "and", b)</a:t>
            </a:r>
          </a:p>
          <a:p>
            <a:pPr marL="0" indent="0">
              <a:buNone/>
            </a:pPr>
            <a:r>
              <a:rPr lang="en-US" b="1" dirty="0">
                <a:solidFill>
                  <a:srgbClr val="FF0000"/>
                </a:solidFill>
              </a:rPr>
              <a:t>        if b == 0:</a:t>
            </a:r>
          </a:p>
          <a:p>
            <a:pPr marL="0" indent="0">
              <a:buNone/>
            </a:pPr>
            <a:r>
              <a:rPr lang="en-US" b="1" dirty="0">
                <a:solidFill>
                  <a:srgbClr val="FF0000"/>
                </a:solidFill>
              </a:rPr>
              <a:t>            print("Whoops! cannot divide")</a:t>
            </a:r>
          </a:p>
          <a:p>
            <a:pPr marL="0" indent="0">
              <a:buNone/>
            </a:pPr>
            <a:r>
              <a:rPr lang="en-US" b="1" dirty="0">
                <a:solidFill>
                  <a:srgbClr val="FF0000"/>
                </a:solidFill>
              </a:rPr>
              <a:t>            return</a:t>
            </a:r>
          </a:p>
          <a:p>
            <a:pPr marL="0" indent="0">
              <a:buNone/>
            </a:pPr>
            <a:r>
              <a:rPr lang="en-US" b="1" dirty="0">
                <a:solidFill>
                  <a:srgbClr val="FF0000"/>
                </a:solidFill>
              </a:rPr>
              <a:t>        return </a:t>
            </a:r>
            <a:r>
              <a:rPr lang="en-US" b="1" dirty="0" err="1">
                <a:solidFill>
                  <a:srgbClr val="FF0000"/>
                </a:solidFill>
              </a:rPr>
              <a:t>func</a:t>
            </a:r>
            <a:r>
              <a:rPr lang="en-US" b="1" dirty="0">
                <a:solidFill>
                  <a:srgbClr val="FF0000"/>
                </a:solidFill>
              </a:rPr>
              <a:t>(a, b)</a:t>
            </a:r>
          </a:p>
          <a:p>
            <a:pPr marL="0" indent="0">
              <a:buNone/>
            </a:pPr>
            <a:r>
              <a:rPr lang="en-US" b="1" dirty="0">
                <a:solidFill>
                  <a:srgbClr val="FF0000"/>
                </a:solidFill>
              </a:rPr>
              <a:t>    return inner</a:t>
            </a:r>
          </a:p>
          <a:p>
            <a:pPr marL="0" indent="0">
              <a:buNone/>
            </a:pPr>
            <a:r>
              <a:rPr lang="en-US" b="1" dirty="0">
                <a:solidFill>
                  <a:srgbClr val="0070C0"/>
                </a:solidFill>
              </a:rPr>
              <a:t>@smart_divide</a:t>
            </a:r>
          </a:p>
          <a:p>
            <a:pPr marL="0" indent="0">
              <a:buNone/>
            </a:pPr>
            <a:r>
              <a:rPr lang="en-US" b="1" dirty="0">
                <a:solidFill>
                  <a:srgbClr val="0070C0"/>
                </a:solidFill>
              </a:rPr>
              <a:t>def divide(a, b):</a:t>
            </a:r>
          </a:p>
          <a:p>
            <a:pPr marL="0" indent="0">
              <a:buNone/>
            </a:pPr>
            <a:r>
              <a:rPr lang="en-US" b="1" dirty="0">
                <a:solidFill>
                  <a:srgbClr val="0070C0"/>
                </a:solidFill>
              </a:rPr>
              <a:t>    print(a/b)</a:t>
            </a:r>
          </a:p>
          <a:p>
            <a:pPr marL="0" indent="0">
              <a:buNone/>
            </a:pPr>
            <a:r>
              <a:rPr lang="en-US" b="1" dirty="0">
                <a:solidFill>
                  <a:srgbClr val="00B050"/>
                </a:solidFill>
              </a:rPr>
              <a:t>divide(2,5)</a:t>
            </a:r>
          </a:p>
          <a:p>
            <a:pPr marL="0" indent="0">
              <a:buNone/>
            </a:pPr>
            <a:r>
              <a:rPr lang="en-US" b="1" dirty="0">
                <a:solidFill>
                  <a:srgbClr val="00B050"/>
                </a:solidFill>
              </a:rPr>
              <a:t>divide(2,0)</a:t>
            </a:r>
          </a:p>
        </p:txBody>
      </p:sp>
      <p:sp>
        <p:nvSpPr>
          <p:cNvPr id="4" name="Content Placeholder 3">
            <a:extLst>
              <a:ext uri="{FF2B5EF4-FFF2-40B4-BE49-F238E27FC236}">
                <a16:creationId xmlns:a16="http://schemas.microsoft.com/office/drawing/2014/main" id="{2A9DCEBD-586E-89C7-6351-6AA7BC0F86FB}"/>
              </a:ext>
            </a:extLst>
          </p:cNvPr>
          <p:cNvSpPr>
            <a:spLocks noGrp="1"/>
          </p:cNvSpPr>
          <p:nvPr>
            <p:ph sz="half" idx="2"/>
          </p:nvPr>
        </p:nvSpPr>
        <p:spPr/>
        <p:txBody>
          <a:bodyPr>
            <a:normAutofit fontScale="55000" lnSpcReduction="20000"/>
          </a:bodyPr>
          <a:lstStyle/>
          <a:p>
            <a:endParaRPr lang="en-US"/>
          </a:p>
        </p:txBody>
      </p:sp>
    </p:spTree>
    <p:extLst>
      <p:ext uri="{BB962C8B-B14F-4D97-AF65-F5344CB8AC3E}">
        <p14:creationId xmlns:p14="http://schemas.microsoft.com/office/powerpoint/2010/main" val="29960803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05CEC-7955-49CF-1250-23B676E5D713}"/>
              </a:ext>
            </a:extLst>
          </p:cNvPr>
          <p:cNvSpPr>
            <a:spLocks noGrp="1"/>
          </p:cNvSpPr>
          <p:nvPr>
            <p:ph type="title"/>
          </p:nvPr>
        </p:nvSpPr>
        <p:spPr/>
        <p:txBody>
          <a:bodyPr/>
          <a:lstStyle/>
          <a:p>
            <a:r>
              <a:rPr lang="en-US" dirty="0"/>
              <a:t>Three most important fancy decorators</a:t>
            </a:r>
          </a:p>
        </p:txBody>
      </p:sp>
      <p:sp>
        <p:nvSpPr>
          <p:cNvPr id="3" name="Content Placeholder 2">
            <a:extLst>
              <a:ext uri="{FF2B5EF4-FFF2-40B4-BE49-F238E27FC236}">
                <a16:creationId xmlns:a16="http://schemas.microsoft.com/office/drawing/2014/main" id="{4FB162C3-F1DB-B625-D3D9-EC81E5932804}"/>
              </a:ext>
            </a:extLst>
          </p:cNvPr>
          <p:cNvSpPr>
            <a:spLocks noGrp="1"/>
          </p:cNvSpPr>
          <p:nvPr>
            <p:ph sz="half" idx="1"/>
          </p:nvPr>
        </p:nvSpPr>
        <p:spPr/>
        <p:txBody>
          <a:bodyPr>
            <a:normAutofit/>
          </a:bodyPr>
          <a:lstStyle/>
          <a:p>
            <a:pPr marL="742950" indent="-742950">
              <a:buFont typeface="+mj-lt"/>
              <a:buAutoNum type="arabicPeriod"/>
            </a:pPr>
            <a:r>
              <a:rPr lang="en-US" sz="4000" b="1" dirty="0">
                <a:solidFill>
                  <a:srgbClr val="FF0000"/>
                </a:solidFill>
              </a:rPr>
              <a:t>@property</a:t>
            </a:r>
          </a:p>
          <a:p>
            <a:pPr marL="742950" indent="-742950">
              <a:buFont typeface="+mj-lt"/>
              <a:buAutoNum type="arabicPeriod"/>
            </a:pPr>
            <a:r>
              <a:rPr lang="en-US" sz="4000" b="1" dirty="0">
                <a:solidFill>
                  <a:srgbClr val="FF0000"/>
                </a:solidFill>
              </a:rPr>
              <a:t>@statismethod</a:t>
            </a:r>
          </a:p>
          <a:p>
            <a:pPr marL="742950" indent="-742950">
              <a:buFont typeface="+mj-lt"/>
              <a:buAutoNum type="arabicPeriod"/>
            </a:pPr>
            <a:r>
              <a:rPr lang="en-US" sz="4000" b="1" dirty="0">
                <a:solidFill>
                  <a:srgbClr val="FF0000"/>
                </a:solidFill>
              </a:rPr>
              <a:t>@classmethod</a:t>
            </a:r>
          </a:p>
        </p:txBody>
      </p:sp>
    </p:spTree>
    <p:extLst>
      <p:ext uri="{BB962C8B-B14F-4D97-AF65-F5344CB8AC3E}">
        <p14:creationId xmlns:p14="http://schemas.microsoft.com/office/powerpoint/2010/main" val="19489776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22E8-1525-BCED-1471-727F37AB1706}"/>
              </a:ext>
            </a:extLst>
          </p:cNvPr>
          <p:cNvSpPr>
            <a:spLocks noGrp="1"/>
          </p:cNvSpPr>
          <p:nvPr>
            <p:ph type="title"/>
          </p:nvPr>
        </p:nvSpPr>
        <p:spPr>
          <a:xfrm>
            <a:off x="1295402" y="987552"/>
            <a:ext cx="9601196" cy="1303867"/>
          </a:xfrm>
        </p:spPr>
        <p:txBody>
          <a:bodyPr>
            <a:normAutofit/>
          </a:bodyPr>
          <a:lstStyle/>
          <a:p>
            <a:r>
              <a:rPr lang="en-US" dirty="0"/>
              <a:t>@property &amp; getter/setter</a:t>
            </a:r>
          </a:p>
        </p:txBody>
      </p:sp>
      <p:sp>
        <p:nvSpPr>
          <p:cNvPr id="3" name="Content Placeholder 2">
            <a:extLst>
              <a:ext uri="{FF2B5EF4-FFF2-40B4-BE49-F238E27FC236}">
                <a16:creationId xmlns:a16="http://schemas.microsoft.com/office/drawing/2014/main" id="{D29D0AFB-DE2A-79C7-E469-F73C6DA1A305}"/>
              </a:ext>
            </a:extLst>
          </p:cNvPr>
          <p:cNvSpPr>
            <a:spLocks noGrp="1"/>
          </p:cNvSpPr>
          <p:nvPr>
            <p:ph sz="half" idx="1"/>
          </p:nvPr>
        </p:nvSpPr>
        <p:spPr>
          <a:xfrm>
            <a:off x="578498" y="2560320"/>
            <a:ext cx="5438254" cy="3310128"/>
          </a:xfrm>
        </p:spPr>
        <p:txBody>
          <a:bodyPr>
            <a:noAutofit/>
          </a:bodyPr>
          <a:lstStyle/>
          <a:p>
            <a:r>
              <a:rPr lang="en-US" sz="1500" dirty="0"/>
              <a:t>If you are an experienced coder:</a:t>
            </a:r>
          </a:p>
          <a:p>
            <a:pPr lvl="1"/>
            <a:r>
              <a:rPr lang="en-US" sz="1500" dirty="0"/>
              <a:t>Be aware:</a:t>
            </a:r>
          </a:p>
          <a:p>
            <a:pPr lvl="2"/>
            <a:r>
              <a:rPr lang="en-US" sz="1500" dirty="0"/>
              <a:t> In Python, getters and setters are </a:t>
            </a:r>
            <a:r>
              <a:rPr lang="en-US" sz="1500" b="1" dirty="0"/>
              <a:t>not</a:t>
            </a:r>
            <a:r>
              <a:rPr lang="en-US" sz="1500" dirty="0"/>
              <a:t> the same as those in other OOP languages.</a:t>
            </a:r>
          </a:p>
          <a:p>
            <a:pPr lvl="2"/>
            <a:r>
              <a:rPr lang="en-US" sz="1500" dirty="0"/>
              <a:t>Basically, the main purpose of using getters and setters in other OOP languages is to ensure data encapsulation.</a:t>
            </a:r>
          </a:p>
          <a:p>
            <a:pPr lvl="2"/>
            <a:r>
              <a:rPr lang="en-US" sz="1500" dirty="0"/>
              <a:t>But private variables in python are not actually hidden fields like in other object oriented languages. </a:t>
            </a:r>
          </a:p>
          <a:p>
            <a:r>
              <a:rPr lang="en-US" sz="1500" dirty="0"/>
              <a:t>Getters and Setters in python are often used when:</a:t>
            </a:r>
          </a:p>
          <a:p>
            <a:pPr lvl="1"/>
            <a:r>
              <a:rPr lang="en-US" sz="1500" dirty="0"/>
              <a:t>We use getters &amp; setters to </a:t>
            </a:r>
            <a:r>
              <a:rPr lang="en-US" sz="1500" b="1" dirty="0"/>
              <a:t>add validation logic </a:t>
            </a:r>
            <a:r>
              <a:rPr lang="en-US" sz="1500" dirty="0"/>
              <a:t>around getting and setting a value.</a:t>
            </a:r>
          </a:p>
        </p:txBody>
      </p:sp>
      <p:sp>
        <p:nvSpPr>
          <p:cNvPr id="4" name="Content Placeholder 3">
            <a:extLst>
              <a:ext uri="{FF2B5EF4-FFF2-40B4-BE49-F238E27FC236}">
                <a16:creationId xmlns:a16="http://schemas.microsoft.com/office/drawing/2014/main" id="{892CEC7D-B870-038E-576F-A0F6D9925C4C}"/>
              </a:ext>
            </a:extLst>
          </p:cNvPr>
          <p:cNvSpPr>
            <a:spLocks noGrp="1"/>
          </p:cNvSpPr>
          <p:nvPr>
            <p:ph sz="half" idx="2"/>
          </p:nvPr>
        </p:nvSpPr>
        <p:spPr/>
        <p:txBody>
          <a:bodyPr>
            <a:normAutofit fontScale="62500" lnSpcReduction="20000"/>
          </a:bodyPr>
          <a:lstStyle/>
          <a:p>
            <a:r>
              <a:rPr lang="en-US" sz="3800" dirty="0">
                <a:solidFill>
                  <a:srgbClr val="FF0000"/>
                </a:solidFill>
              </a:rPr>
              <a:t>Example for getter/setter: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6699"/>
                </a:solidFill>
                <a:effectLst/>
                <a:latin typeface="Consolas" panose="020B0609020204030204" pitchFamily="49" charset="0"/>
              </a:rPr>
              <a:t>class</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lang="en-US" altLang="en-US" dirty="0">
                <a:solidFill>
                  <a:srgbClr val="000000"/>
                </a:solidFill>
                <a:latin typeface="Consolas" panose="020B0609020204030204" pitchFamily="49" charset="0"/>
              </a:rPr>
              <a:t>Person</a:t>
            </a: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    </a:t>
            </a:r>
            <a:r>
              <a:rPr kumimoji="0" lang="en-US" altLang="en-US" sz="2400" b="1" i="0" u="none" strike="noStrike" cap="none" normalizeH="0" baseline="0" dirty="0">
                <a:ln>
                  <a:noFill/>
                </a:ln>
                <a:solidFill>
                  <a:srgbClr val="006699"/>
                </a:solidFill>
                <a:effectLst/>
                <a:latin typeface="Consolas" panose="020B0609020204030204" pitchFamily="49" charset="0"/>
              </a:rPr>
              <a:t>def</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2400" b="0" i="0" u="none" strike="noStrike" cap="none" normalizeH="0" baseline="0" dirty="0">
                <a:ln>
                  <a:noFill/>
                </a:ln>
                <a:solidFill>
                  <a:srgbClr val="000000"/>
                </a:solidFill>
                <a:effectLst/>
                <a:latin typeface="Consolas" panose="020B0609020204030204" pitchFamily="49" charset="0"/>
              </a:rPr>
              <a:t>__</a:t>
            </a:r>
            <a:r>
              <a:rPr kumimoji="0" lang="en-US" altLang="en-US" sz="2400" b="0" i="0" u="none" strike="noStrike" cap="none" normalizeH="0" baseline="0" dirty="0" err="1">
                <a:ln>
                  <a:noFill/>
                </a:ln>
                <a:solidFill>
                  <a:srgbClr val="000000"/>
                </a:solidFill>
                <a:effectLst/>
                <a:latin typeface="Consolas" panose="020B0609020204030204" pitchFamily="49" charset="0"/>
              </a:rPr>
              <a:t>init</a:t>
            </a:r>
            <a:r>
              <a:rPr kumimoji="0" lang="en-US" altLang="en-US" sz="2400" b="0" i="0" u="none" strike="noStrike" cap="none" normalizeH="0" baseline="0" dirty="0">
                <a:ln>
                  <a:noFill/>
                </a:ln>
                <a:solidFill>
                  <a:srgbClr val="000000"/>
                </a:solidFill>
                <a:effectLst/>
                <a:latin typeface="Consolas" panose="020B0609020204030204" pitchFamily="49" charset="0"/>
              </a:rPr>
              <a:t>__(</a:t>
            </a:r>
            <a:r>
              <a:rPr kumimoji="0" lang="en-US" altLang="en-US" sz="2400" b="0" i="0" u="none" strike="noStrike" cap="none" normalizeH="0" baseline="0" dirty="0">
                <a:ln>
                  <a:noFill/>
                </a:ln>
                <a:solidFill>
                  <a:srgbClr val="808080"/>
                </a:solidFill>
                <a:effectLst/>
                <a:latin typeface="Consolas" panose="020B0609020204030204" pitchFamily="49" charset="0"/>
              </a:rPr>
              <a:t>self</a:t>
            </a:r>
            <a:r>
              <a:rPr kumimoji="0" lang="en-US" altLang="en-US" sz="2400" b="0" i="0" u="none" strike="noStrike" cap="none" normalizeH="0" baseline="0" dirty="0">
                <a:ln>
                  <a:noFill/>
                </a:ln>
                <a:solidFill>
                  <a:srgbClr val="000000"/>
                </a:solidFill>
                <a:effectLst/>
                <a:latin typeface="Consolas" panose="020B0609020204030204" pitchFamily="49" charset="0"/>
              </a:rPr>
              <a:t>, age </a:t>
            </a:r>
            <a:r>
              <a:rPr kumimoji="0" lang="en-US" altLang="en-US" sz="2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2400" b="0" i="0" u="none" strike="noStrike" cap="none" normalizeH="0" baseline="0" dirty="0">
                <a:ln>
                  <a:noFill/>
                </a:ln>
                <a:solidFill>
                  <a:srgbClr val="009900"/>
                </a:solidFill>
                <a:effectLst/>
                <a:latin typeface="Consolas" panose="020B0609020204030204" pitchFamily="49" charset="0"/>
              </a:rPr>
              <a:t>0</a:t>
            </a: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         </a:t>
            </a:r>
            <a:r>
              <a:rPr kumimoji="0" lang="en-US" altLang="en-US" sz="2400" b="0" i="0" u="none" strike="noStrike" cap="none" normalizeH="0" baseline="0" dirty="0" err="1">
                <a:ln>
                  <a:noFill/>
                </a:ln>
                <a:solidFill>
                  <a:srgbClr val="808080"/>
                </a:solidFill>
                <a:effectLst/>
                <a:latin typeface="Consolas" panose="020B0609020204030204" pitchFamily="49" charset="0"/>
              </a:rPr>
              <a:t>self</a:t>
            </a:r>
            <a:r>
              <a:rPr kumimoji="0" lang="en-US" altLang="en-US" sz="2400" b="0" i="0" u="none" strike="noStrike" cap="none" normalizeH="0" baseline="0" dirty="0" err="1">
                <a:ln>
                  <a:noFill/>
                </a:ln>
                <a:solidFill>
                  <a:srgbClr val="000000"/>
                </a:solidFill>
                <a:effectLst/>
                <a:latin typeface="Consolas" panose="020B0609020204030204" pitchFamily="49" charset="0"/>
              </a:rPr>
              <a:t>.__age</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2400" b="0" i="0" u="none" strike="noStrike" cap="none" normalizeH="0" baseline="0" dirty="0">
                <a:ln>
                  <a:noFill/>
                </a:ln>
                <a:solidFill>
                  <a:srgbClr val="000000"/>
                </a:solidFill>
                <a:effectLst/>
                <a:latin typeface="Consolas" panose="020B0609020204030204" pitchFamily="49" charset="0"/>
              </a:rPr>
              <a:t>age</a:t>
            </a:r>
            <a:endParaRPr kumimoji="0" lang="en-US" altLang="en-US" sz="4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    </a:t>
            </a:r>
            <a:r>
              <a:rPr kumimoji="0" lang="en-US" altLang="en-US" sz="2400" b="0" i="0" u="none" strike="noStrike" cap="none" normalizeH="0" baseline="0" dirty="0">
                <a:ln>
                  <a:noFill/>
                </a:ln>
                <a:solidFill>
                  <a:srgbClr val="008200"/>
                </a:solidFill>
                <a:effectLst/>
                <a:latin typeface="Consolas" panose="020B0609020204030204" pitchFamily="49" charset="0"/>
              </a:rPr>
              <a:t># getter method</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    </a:t>
            </a:r>
            <a:r>
              <a:rPr kumimoji="0" lang="en-US" altLang="en-US" sz="2400" b="1" i="0" u="none" strike="noStrike" cap="none" normalizeH="0" baseline="0" dirty="0">
                <a:ln>
                  <a:noFill/>
                </a:ln>
                <a:solidFill>
                  <a:srgbClr val="006699"/>
                </a:solidFill>
                <a:effectLst/>
                <a:latin typeface="Consolas" panose="020B0609020204030204" pitchFamily="49" charset="0"/>
              </a:rPr>
              <a:t>def</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get_age</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808080"/>
                </a:solidFill>
                <a:effectLst/>
                <a:latin typeface="Consolas" panose="020B0609020204030204" pitchFamily="49" charset="0"/>
              </a:rPr>
              <a:t>self</a:t>
            </a: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        </a:t>
            </a:r>
            <a:r>
              <a:rPr kumimoji="0" lang="en-US" altLang="en-US" sz="2400" b="1" i="0" u="none" strike="noStrike" cap="none" normalizeH="0" baseline="0" dirty="0">
                <a:ln>
                  <a:noFill/>
                </a:ln>
                <a:solidFill>
                  <a:srgbClr val="006699"/>
                </a:solidFill>
                <a:effectLst/>
                <a:latin typeface="Consolas" panose="020B0609020204030204" pitchFamily="49" charset="0"/>
              </a:rPr>
              <a:t>return</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2400" b="0" i="0" u="none" strike="noStrike" cap="none" normalizeH="0" baseline="0" dirty="0" err="1">
                <a:ln>
                  <a:noFill/>
                </a:ln>
                <a:solidFill>
                  <a:srgbClr val="808080"/>
                </a:solidFill>
                <a:effectLst/>
                <a:latin typeface="Consolas" panose="020B0609020204030204" pitchFamily="49" charset="0"/>
              </a:rPr>
              <a:t>self</a:t>
            </a:r>
            <a:r>
              <a:rPr kumimoji="0" lang="en-US" altLang="en-US" sz="2400" b="0" i="0" u="none" strike="noStrike" cap="none" normalizeH="0" baseline="0" dirty="0" err="1">
                <a:ln>
                  <a:noFill/>
                </a:ln>
                <a:solidFill>
                  <a:srgbClr val="000000"/>
                </a:solidFill>
                <a:effectLst/>
                <a:latin typeface="Consolas" panose="020B0609020204030204" pitchFamily="49" charset="0"/>
              </a:rPr>
              <a:t>.__age</a:t>
            </a:r>
            <a:endParaRPr kumimoji="0" lang="en-US" altLang="en-US" sz="4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    </a:t>
            </a:r>
            <a:r>
              <a:rPr kumimoji="0" lang="en-US" altLang="en-US" sz="2400" b="0" i="0" u="none" strike="noStrike" cap="none" normalizeH="0" baseline="0" dirty="0">
                <a:ln>
                  <a:noFill/>
                </a:ln>
                <a:solidFill>
                  <a:srgbClr val="008200"/>
                </a:solidFill>
                <a:effectLst/>
                <a:latin typeface="Consolas" panose="020B0609020204030204" pitchFamily="49" charset="0"/>
              </a:rPr>
              <a:t># setter method</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    </a:t>
            </a:r>
            <a:r>
              <a:rPr kumimoji="0" lang="en-US" altLang="en-US" sz="2400" b="1" i="0" u="none" strike="noStrike" cap="none" normalizeH="0" baseline="0" dirty="0">
                <a:ln>
                  <a:noFill/>
                </a:ln>
                <a:solidFill>
                  <a:srgbClr val="006699"/>
                </a:solidFill>
                <a:effectLst/>
                <a:latin typeface="Consolas" panose="020B0609020204030204" pitchFamily="49" charset="0"/>
              </a:rPr>
              <a:t>def</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set_age</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808080"/>
                </a:solidFill>
                <a:effectLst/>
                <a:latin typeface="Consolas" panose="020B0609020204030204" pitchFamily="49" charset="0"/>
              </a:rPr>
              <a:t>self</a:t>
            </a:r>
            <a:r>
              <a:rPr kumimoji="0" lang="en-US" altLang="en-US" sz="2400" b="0" i="0" u="none" strike="noStrike" cap="none" normalizeH="0" baseline="0" dirty="0">
                <a:ln>
                  <a:noFill/>
                </a:ln>
                <a:solidFill>
                  <a:srgbClr val="000000"/>
                </a:solidFill>
                <a:effectLst/>
                <a:latin typeface="Consolas" panose="020B0609020204030204" pitchFamily="49" charset="0"/>
              </a:rPr>
              <a:t>, x):</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        </a:t>
            </a:r>
            <a:r>
              <a:rPr kumimoji="0" lang="en-US" altLang="en-US" sz="2400" b="0" i="0" u="none" strike="noStrike" cap="none" normalizeH="0" baseline="0" dirty="0" err="1">
                <a:ln>
                  <a:noFill/>
                </a:ln>
                <a:solidFill>
                  <a:srgbClr val="808080"/>
                </a:solidFill>
                <a:effectLst/>
                <a:latin typeface="Consolas" panose="020B0609020204030204" pitchFamily="49" charset="0"/>
              </a:rPr>
              <a:t>self</a:t>
            </a:r>
            <a:r>
              <a:rPr kumimoji="0" lang="en-US" altLang="en-US" sz="2400" b="0" i="0" u="none" strike="noStrike" cap="none" normalizeH="0" baseline="0" dirty="0" err="1">
                <a:ln>
                  <a:noFill/>
                </a:ln>
                <a:solidFill>
                  <a:srgbClr val="000000"/>
                </a:solidFill>
                <a:effectLst/>
                <a:latin typeface="Consolas" panose="020B0609020204030204" pitchFamily="49" charset="0"/>
              </a:rPr>
              <a:t>.__age</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2400" b="0" i="0" u="none" strike="noStrike" cap="none" normalizeH="0" baseline="0" dirty="0">
                <a:ln>
                  <a:noFill/>
                </a:ln>
                <a:solidFill>
                  <a:srgbClr val="000000"/>
                </a:solidFill>
                <a:effectLst/>
                <a:latin typeface="Consolas" panose="020B0609020204030204" pitchFamily="49" charset="0"/>
              </a:rPr>
              <a:t>x</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 </a:t>
            </a:r>
            <a:r>
              <a:rPr kumimoji="0" lang="en-US" altLang="en-US" sz="1400" b="0" i="0" u="none" strike="noStrike" cap="none" normalizeH="0" baseline="0" dirty="0">
                <a:ln>
                  <a:noFill/>
                </a:ln>
                <a:solidFill>
                  <a:srgbClr val="273239"/>
                </a:solidFill>
                <a:effectLst/>
                <a:latin typeface="Consolas" panose="020B0609020204030204" pitchFamily="49" charset="0"/>
              </a:rPr>
              <a:t> </a:t>
            </a:r>
            <a:endParaRPr kumimoji="0" lang="en-US" altLang="en-US" sz="4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raj </a:t>
            </a:r>
            <a:r>
              <a:rPr kumimoji="0" lang="en-US" altLang="en-US" sz="2400" b="1" i="0" u="none" strike="noStrike" cap="none" normalizeH="0" baseline="0" dirty="0">
                <a:ln>
                  <a:noFill/>
                </a:ln>
                <a:solidFill>
                  <a:srgbClr val="006699"/>
                </a:solidFill>
                <a:effectLst/>
                <a:latin typeface="Consolas" panose="020B0609020204030204" pitchFamily="49" charset="0"/>
              </a:rPr>
              <a:t>=</a:t>
            </a:r>
            <a:r>
              <a:rPr kumimoji="0" lang="en-US" altLang="en-US" sz="1400" b="0" i="0" u="none" strike="noStrike" cap="none" normalizeH="0" baseline="0" dirty="0">
                <a:ln>
                  <a:noFill/>
                </a:ln>
                <a:solidFill>
                  <a:srgbClr val="273239"/>
                </a:solidFill>
                <a:effectLst/>
                <a:latin typeface="Consolas" panose="020B0609020204030204" pitchFamily="49" charset="0"/>
              </a:rPr>
              <a:t> </a:t>
            </a:r>
            <a:r>
              <a:rPr kumimoji="0" lang="en-US" altLang="en-US" sz="2400" b="0" i="0" u="none" strike="noStrike" cap="none" normalizeH="0" baseline="0" dirty="0">
                <a:ln>
                  <a:noFill/>
                </a:ln>
                <a:solidFill>
                  <a:srgbClr val="000000"/>
                </a:solidFill>
                <a:effectLst/>
                <a:latin typeface="Consolas" panose="020B0609020204030204" pitchFamily="49" charset="0"/>
              </a:rPr>
              <a:t>Person()</a:t>
            </a:r>
            <a:endParaRPr kumimoji="0" lang="en-US" altLang="en-US" sz="4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8200"/>
                </a:solidFill>
                <a:effectLst/>
                <a:latin typeface="Consolas" panose="020B0609020204030204" pitchFamily="49" charset="0"/>
              </a:rPr>
              <a:t># setting the age using setter</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000000"/>
                </a:solidFill>
                <a:effectLst/>
                <a:latin typeface="Consolas" panose="020B0609020204030204" pitchFamily="49" charset="0"/>
              </a:rPr>
              <a:t>raj.set_age</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009900"/>
                </a:solidFill>
                <a:effectLst/>
                <a:latin typeface="Consolas" panose="020B0609020204030204" pitchFamily="49" charset="0"/>
              </a:rPr>
              <a:t>21</a:t>
            </a: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4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8200"/>
                </a:solidFill>
                <a:effectLst/>
                <a:latin typeface="Consolas" panose="020B0609020204030204" pitchFamily="49" charset="0"/>
              </a:rPr>
              <a:t># retrieving age using getter</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1493"/>
                </a:solidFill>
                <a:effectLst/>
                <a:latin typeface="Consolas" panose="020B0609020204030204" pitchFamily="49" charset="0"/>
              </a:rPr>
              <a:t>print</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err="1">
                <a:ln>
                  <a:noFill/>
                </a:ln>
                <a:solidFill>
                  <a:srgbClr val="000000"/>
                </a:solidFill>
                <a:effectLst/>
                <a:latin typeface="Consolas" panose="020B0609020204030204" pitchFamily="49" charset="0"/>
              </a:rPr>
              <a:t>raj.get_age</a:t>
            </a: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4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6944568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6646-2247-C0F4-4701-938EF2035420}"/>
              </a:ext>
            </a:extLst>
          </p:cNvPr>
          <p:cNvSpPr>
            <a:spLocks noGrp="1"/>
          </p:cNvSpPr>
          <p:nvPr>
            <p:ph type="title"/>
          </p:nvPr>
        </p:nvSpPr>
        <p:spPr/>
        <p:txBody>
          <a:bodyPr>
            <a:normAutofit fontScale="90000"/>
          </a:bodyPr>
          <a:lstStyle/>
          <a:p>
            <a:r>
              <a:rPr lang="en-US" dirty="0"/>
              <a:t>Using @property decorators to achieve getters and setters behavior</a:t>
            </a:r>
          </a:p>
        </p:txBody>
      </p:sp>
      <p:sp>
        <p:nvSpPr>
          <p:cNvPr id="4" name="Content Placeholder 3">
            <a:extLst>
              <a:ext uri="{FF2B5EF4-FFF2-40B4-BE49-F238E27FC236}">
                <a16:creationId xmlns:a16="http://schemas.microsoft.com/office/drawing/2014/main" id="{D000EC17-5530-C159-C638-63758ED80BFB}"/>
              </a:ext>
            </a:extLst>
          </p:cNvPr>
          <p:cNvSpPr>
            <a:spLocks noGrp="1"/>
          </p:cNvSpPr>
          <p:nvPr>
            <p:ph sz="half" idx="2"/>
          </p:nvPr>
        </p:nvSpPr>
        <p:spPr/>
        <p:txBody>
          <a:bodyPr/>
          <a:lstStyle/>
          <a:p>
            <a:endParaRPr lang="en-US"/>
          </a:p>
        </p:txBody>
      </p:sp>
      <p:sp>
        <p:nvSpPr>
          <p:cNvPr id="5" name="Rectangle 2">
            <a:extLst>
              <a:ext uri="{FF2B5EF4-FFF2-40B4-BE49-F238E27FC236}">
                <a16:creationId xmlns:a16="http://schemas.microsoft.com/office/drawing/2014/main" id="{0F25DFC5-27B0-FA6F-BE80-901E7EDB673D}"/>
              </a:ext>
            </a:extLst>
          </p:cNvPr>
          <p:cNvSpPr>
            <a:spLocks noGrp="1" noChangeArrowheads="1"/>
          </p:cNvSpPr>
          <p:nvPr>
            <p:ph sz="half" idx="1"/>
          </p:nvPr>
        </p:nvSpPr>
        <p:spPr bwMode="auto">
          <a:xfrm>
            <a:off x="1298448" y="2237919"/>
            <a:ext cx="4595810" cy="3954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6699"/>
                </a:solidFill>
                <a:effectLst/>
                <a:latin typeface="Consolas" panose="020B0609020204030204" pitchFamily="49" charset="0"/>
              </a:rPr>
              <a:t>class</a:t>
            </a:r>
            <a:r>
              <a:rPr kumimoji="0" lang="en-US" altLang="en-US" sz="800" b="0" i="0" u="none" strike="noStrike" cap="none" normalizeH="0" baseline="0" dirty="0">
                <a:ln>
                  <a:noFill/>
                </a:ln>
                <a:solidFill>
                  <a:srgbClr val="273239"/>
                </a:solidFill>
                <a:effectLst/>
                <a:latin typeface="Consolas" panose="020B0609020204030204" pitchFamily="49" charset="0"/>
              </a:rPr>
              <a:t> </a:t>
            </a:r>
            <a:r>
              <a:rPr lang="en-US" altLang="en-US" sz="1100" dirty="0">
                <a:solidFill>
                  <a:srgbClr val="000000"/>
                </a:solidFill>
                <a:latin typeface="Consolas" panose="020B0609020204030204" pitchFamily="49" charset="0"/>
              </a:rPr>
              <a:t>Person</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1" i="0" u="none" strike="noStrike" cap="none" normalizeH="0" baseline="0" dirty="0">
                <a:ln>
                  <a:noFill/>
                </a:ln>
                <a:solidFill>
                  <a:srgbClr val="006699"/>
                </a:solidFill>
                <a:effectLst/>
                <a:latin typeface="Consolas" panose="020B0609020204030204" pitchFamily="49" charset="0"/>
              </a:rPr>
              <a:t>def</a:t>
            </a:r>
            <a:r>
              <a:rPr kumimoji="0" lang="en-US" altLang="en-US" sz="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__</a:t>
            </a:r>
            <a:r>
              <a:rPr kumimoji="0" lang="en-US" altLang="en-US" sz="1100" b="0" i="0" u="none" strike="noStrike" cap="none" normalizeH="0" baseline="0" dirty="0" err="1">
                <a:ln>
                  <a:noFill/>
                </a:ln>
                <a:solidFill>
                  <a:srgbClr val="000000"/>
                </a:solidFill>
                <a:effectLst/>
                <a:latin typeface="Consolas" panose="020B0609020204030204" pitchFamily="49" charset="0"/>
              </a:rPr>
              <a:t>init</a:t>
            </a:r>
            <a:r>
              <a:rPr kumimoji="0" lang="en-US" altLang="en-US" sz="1100" b="0" i="0" u="none" strike="noStrike" cap="none" normalizeH="0" baseline="0" dirty="0">
                <a:ln>
                  <a:noFill/>
                </a:ln>
                <a:solidFill>
                  <a:srgbClr val="000000"/>
                </a:solidFill>
                <a:effectLst/>
                <a:latin typeface="Consolas" panose="020B0609020204030204" pitchFamily="49" charset="0"/>
              </a:rPr>
              <a:t>__(</a:t>
            </a:r>
            <a:r>
              <a:rPr kumimoji="0" lang="en-US" altLang="en-US" sz="1100" b="0" i="0" u="none" strike="noStrike" cap="none" normalizeH="0" baseline="0" dirty="0">
                <a:ln>
                  <a:noFill/>
                </a:ln>
                <a:solidFill>
                  <a:srgbClr val="808080"/>
                </a:solidFill>
                <a:effectLst/>
                <a:latin typeface="Consolas" panose="020B0609020204030204" pitchFamily="49" charset="0"/>
              </a:rPr>
              <a:t>self</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err="1">
                <a:ln>
                  <a:noFill/>
                </a:ln>
                <a:solidFill>
                  <a:srgbClr val="808080"/>
                </a:solidFill>
                <a:effectLst/>
                <a:latin typeface="Consolas" panose="020B0609020204030204" pitchFamily="49" charset="0"/>
              </a:rPr>
              <a:t>self</a:t>
            </a:r>
            <a:r>
              <a:rPr kumimoji="0" lang="en-US" altLang="en-US" sz="1100" b="0" i="0" u="none" strike="noStrike" cap="none" normalizeH="0" baseline="0" dirty="0" err="1">
                <a:ln>
                  <a:noFill/>
                </a:ln>
                <a:solidFill>
                  <a:srgbClr val="000000"/>
                </a:solidFill>
                <a:effectLst/>
                <a:latin typeface="Consolas" panose="020B0609020204030204" pitchFamily="49" charset="0"/>
              </a:rPr>
              <a:t>.__age</a:t>
            </a: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1" i="0" u="none" strike="noStrike" cap="none" normalizeH="0" baseline="0" dirty="0">
                <a:ln>
                  <a:noFill/>
                </a:ln>
                <a:solidFill>
                  <a:srgbClr val="006699"/>
                </a:solidFill>
                <a:effectLst/>
                <a:latin typeface="Consolas" panose="020B0609020204030204" pitchFamily="49" charset="0"/>
              </a:rPr>
              <a:t>=</a:t>
            </a:r>
            <a:r>
              <a:rPr kumimoji="0" lang="en-US" altLang="en-US" sz="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9900"/>
                </a:solidFill>
                <a:effectLst/>
                <a:latin typeface="Consolas" panose="020B0609020204030204" pitchFamily="49" charset="0"/>
              </a:rPr>
              <a:t>0</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800" b="0" i="0" u="none" strike="noStrike" cap="none" normalizeH="0" baseline="0" dirty="0">
                <a:ln>
                  <a:noFill/>
                </a:ln>
                <a:solidFill>
                  <a:srgbClr val="273239"/>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8200"/>
                </a:solidFill>
                <a:effectLst/>
                <a:latin typeface="Consolas" panose="020B0609020204030204" pitchFamily="49" charset="0"/>
              </a:rPr>
              <a:t># using property decorator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8200"/>
                </a:solidFill>
                <a:effectLst/>
                <a:latin typeface="Consolas" panose="020B0609020204030204" pitchFamily="49" charset="0"/>
              </a:rPr>
              <a:t># a getter function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@property</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1" i="0" u="none" strike="noStrike" cap="none" normalizeH="0" baseline="0" dirty="0">
                <a:ln>
                  <a:noFill/>
                </a:ln>
                <a:solidFill>
                  <a:srgbClr val="006699"/>
                </a:solidFill>
                <a:effectLst/>
                <a:latin typeface="Consolas" panose="020B0609020204030204" pitchFamily="49" charset="0"/>
              </a:rPr>
              <a:t>def</a:t>
            </a:r>
            <a:r>
              <a:rPr kumimoji="0" lang="en-US" altLang="en-US" sz="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age(</a:t>
            </a:r>
            <a:r>
              <a:rPr kumimoji="0" lang="en-US" altLang="en-US" sz="1100" b="0" i="0" u="none" strike="noStrike" cap="none" normalizeH="0" baseline="0" dirty="0">
                <a:ln>
                  <a:noFill/>
                </a:ln>
                <a:solidFill>
                  <a:srgbClr val="808080"/>
                </a:solidFill>
                <a:effectLst/>
                <a:latin typeface="Consolas" panose="020B0609020204030204" pitchFamily="49" charset="0"/>
              </a:rPr>
              <a:t>self</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1" i="0" u="none" strike="noStrike" cap="none" normalizeH="0" baseline="0" dirty="0">
                <a:ln>
                  <a:noFill/>
                </a:ln>
                <a:solidFill>
                  <a:srgbClr val="006699"/>
                </a:solidFill>
                <a:effectLst/>
                <a:latin typeface="Consolas" panose="020B0609020204030204" pitchFamily="49" charset="0"/>
              </a:rPr>
              <a:t>print</a:t>
            </a:r>
            <a:r>
              <a:rPr kumimoji="0" lang="en-US" altLang="en-US" sz="11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rgbClr val="0000FF"/>
                </a:solidFill>
                <a:effectLst/>
                <a:latin typeface="Consolas" panose="020B0609020204030204" pitchFamily="49" charset="0"/>
              </a:rPr>
              <a:t>"getter method called"</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1" i="0" u="none" strike="noStrike" cap="none" normalizeH="0" baseline="0" dirty="0">
                <a:ln>
                  <a:noFill/>
                </a:ln>
                <a:solidFill>
                  <a:srgbClr val="006699"/>
                </a:solidFill>
                <a:effectLst/>
                <a:latin typeface="Consolas" panose="020B0609020204030204" pitchFamily="49" charset="0"/>
              </a:rPr>
              <a:t>return</a:t>
            </a:r>
            <a:r>
              <a:rPr kumimoji="0" lang="en-US" altLang="en-US" sz="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err="1">
                <a:ln>
                  <a:noFill/>
                </a:ln>
                <a:solidFill>
                  <a:srgbClr val="808080"/>
                </a:solidFill>
                <a:effectLst/>
                <a:latin typeface="Consolas" panose="020B0609020204030204" pitchFamily="49" charset="0"/>
              </a:rPr>
              <a:t>self</a:t>
            </a:r>
            <a:r>
              <a:rPr kumimoji="0" lang="en-US" altLang="en-US" sz="1100" b="0" i="0" u="none" strike="noStrike" cap="none" normalizeH="0" baseline="0" dirty="0" err="1">
                <a:ln>
                  <a:noFill/>
                </a:ln>
                <a:solidFill>
                  <a:srgbClr val="000000"/>
                </a:solidFill>
                <a:effectLst/>
                <a:latin typeface="Consolas" panose="020B0609020204030204" pitchFamily="49" charset="0"/>
              </a:rPr>
              <a:t>.__age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800" b="0" i="0" u="none" strike="noStrike" cap="none" normalizeH="0" baseline="0" dirty="0">
                <a:ln>
                  <a:noFill/>
                </a:ln>
                <a:solidFill>
                  <a:srgbClr val="273239"/>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8200"/>
                </a:solidFill>
                <a:effectLst/>
                <a:latin typeface="Consolas" panose="020B0609020204030204" pitchFamily="49" charset="0"/>
              </a:rPr>
              <a:t># a setter function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@age</a:t>
            </a:r>
            <a:r>
              <a:rPr kumimoji="0" lang="en-US" altLang="en-US" sz="1100" b="0" i="0" u="none" strike="noStrike" cap="none" normalizeH="0" baseline="0" dirty="0">
                <a:ln>
                  <a:noFill/>
                </a:ln>
                <a:solidFill>
                  <a:srgbClr val="000000"/>
                </a:solidFill>
                <a:effectLst/>
                <a:latin typeface="Consolas" panose="020B0609020204030204" pitchFamily="49" charset="0"/>
              </a:rPr>
              <a:t>.setter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1" i="0" u="none" strike="noStrike" cap="none" normalizeH="0" baseline="0" dirty="0">
                <a:ln>
                  <a:noFill/>
                </a:ln>
                <a:solidFill>
                  <a:srgbClr val="006699"/>
                </a:solidFill>
                <a:effectLst/>
                <a:latin typeface="Consolas" panose="020B0609020204030204" pitchFamily="49" charset="0"/>
              </a:rPr>
              <a:t>def</a:t>
            </a:r>
            <a:r>
              <a:rPr kumimoji="0" lang="en-US" altLang="en-US" sz="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age(</a:t>
            </a:r>
            <a:r>
              <a:rPr kumimoji="0" lang="en-US" altLang="en-US" sz="1100" b="0" i="0" u="none" strike="noStrike" cap="none" normalizeH="0" baseline="0" dirty="0">
                <a:ln>
                  <a:noFill/>
                </a:ln>
                <a:solidFill>
                  <a:srgbClr val="808080"/>
                </a:solidFill>
                <a:effectLst/>
                <a:latin typeface="Consolas" panose="020B0609020204030204" pitchFamily="49" charset="0"/>
              </a:rPr>
              <a:t>self</a:t>
            </a:r>
            <a:r>
              <a:rPr kumimoji="0" lang="en-US" altLang="en-US" sz="1100" b="0" i="0" u="none" strike="noStrike" cap="none" normalizeH="0" baseline="0" dirty="0">
                <a:ln>
                  <a:noFill/>
                </a:ln>
                <a:solidFill>
                  <a:srgbClr val="000000"/>
                </a:solidFill>
                <a:effectLst/>
                <a:latin typeface="Consolas" panose="020B0609020204030204" pitchFamily="49" charset="0"/>
              </a:rPr>
              <a:t>, a):</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1" i="0" u="none" strike="noStrike" cap="none" normalizeH="0" baseline="0" dirty="0">
                <a:ln>
                  <a:noFill/>
                </a:ln>
                <a:solidFill>
                  <a:srgbClr val="006699"/>
                </a:solidFill>
                <a:effectLst/>
                <a:latin typeface="Consolas" panose="020B0609020204030204" pitchFamily="49" charset="0"/>
              </a:rPr>
              <a:t>if</a:t>
            </a:r>
            <a:r>
              <a:rPr kumimoji="0" lang="en-US" altLang="en-US" sz="1100" b="0" i="0" u="none" strike="noStrike" cap="none" normalizeH="0" baseline="0" dirty="0">
                <a:ln>
                  <a:noFill/>
                </a:ln>
                <a:solidFill>
                  <a:srgbClr val="000000"/>
                </a:solidFill>
                <a:effectLst/>
                <a:latin typeface="Consolas" panose="020B0609020204030204" pitchFamily="49" charset="0"/>
              </a:rPr>
              <a:t>(a &lt; </a:t>
            </a:r>
            <a:r>
              <a:rPr lang="en-US" altLang="en-US" sz="1100" dirty="0">
                <a:solidFill>
                  <a:srgbClr val="009900"/>
                </a:solidFill>
                <a:latin typeface="Consolas" panose="020B0609020204030204" pitchFamily="49" charset="0"/>
              </a:rPr>
              <a:t>0</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1" i="0" u="none" strike="noStrike" cap="none" normalizeH="0" baseline="0" dirty="0">
                <a:ln>
                  <a:noFill/>
                </a:ln>
                <a:solidFill>
                  <a:srgbClr val="006699"/>
                </a:solidFill>
                <a:effectLst/>
                <a:latin typeface="Consolas" panose="020B0609020204030204" pitchFamily="49" charset="0"/>
              </a:rPr>
              <a:t>raise</a:t>
            </a:r>
            <a:r>
              <a:rPr kumimoji="0" lang="en-US" altLang="en-US" sz="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err="1">
                <a:ln>
                  <a:noFill/>
                </a:ln>
                <a:solidFill>
                  <a:srgbClr val="000000"/>
                </a:solidFill>
                <a:effectLst/>
                <a:latin typeface="Consolas" panose="020B0609020204030204" pitchFamily="49" charset="0"/>
              </a:rPr>
              <a:t>ValueError</a:t>
            </a:r>
            <a:r>
              <a:rPr kumimoji="0" lang="en-US" altLang="en-US" sz="11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rgbClr val="0000FF"/>
                </a:solidFill>
                <a:effectLst/>
                <a:latin typeface="Consolas" panose="020B0609020204030204" pitchFamily="49" charset="0"/>
              </a:rPr>
              <a:t>“Sorry, age can’t be negative"</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FF1493"/>
                </a:solidFill>
                <a:effectLst/>
                <a:latin typeface="Consolas" panose="020B0609020204030204" pitchFamily="49" charset="0"/>
              </a:rPr>
              <a:t>print</a:t>
            </a:r>
            <a:r>
              <a:rPr kumimoji="0" lang="en-US" altLang="en-US" sz="11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rgbClr val="0000FF"/>
                </a:solidFill>
                <a:effectLst/>
                <a:latin typeface="Consolas" panose="020B0609020204030204" pitchFamily="49" charset="0"/>
              </a:rPr>
              <a:t>"setter method called"</a:t>
            </a: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err="1">
                <a:ln>
                  <a:noFill/>
                </a:ln>
                <a:solidFill>
                  <a:srgbClr val="808080"/>
                </a:solidFill>
                <a:effectLst/>
                <a:latin typeface="Consolas" panose="020B0609020204030204" pitchFamily="49" charset="0"/>
              </a:rPr>
              <a:t>self</a:t>
            </a:r>
            <a:r>
              <a:rPr kumimoji="0" lang="en-US" altLang="en-US" sz="1100" b="0" i="0" u="none" strike="noStrike" cap="none" normalizeH="0" baseline="0" dirty="0" err="1">
                <a:ln>
                  <a:noFill/>
                </a:ln>
                <a:solidFill>
                  <a:srgbClr val="000000"/>
                </a:solidFill>
                <a:effectLst/>
                <a:latin typeface="Consolas" panose="020B0609020204030204" pitchFamily="49" charset="0"/>
              </a:rPr>
              <a:t>.__age</a:t>
            </a: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1" i="0" u="none" strike="noStrike" cap="none" normalizeH="0" baseline="0" dirty="0">
                <a:ln>
                  <a:noFill/>
                </a:ln>
                <a:solidFill>
                  <a:srgbClr val="006699"/>
                </a:solidFill>
                <a:effectLst/>
                <a:latin typeface="Consolas" panose="020B0609020204030204" pitchFamily="49" charset="0"/>
              </a:rPr>
              <a:t>=</a:t>
            </a:r>
            <a:r>
              <a:rPr kumimoji="0" lang="en-US" altLang="en-US" sz="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mark </a:t>
            </a:r>
            <a:r>
              <a:rPr kumimoji="0" lang="en-US" altLang="en-US" sz="1100" b="1" i="0" u="none" strike="noStrike" kern="1200" cap="none" spc="0" normalizeH="0" baseline="0" noProof="0" dirty="0">
                <a:ln>
                  <a:noFill/>
                </a:ln>
                <a:solidFill>
                  <a:srgbClr val="006699"/>
                </a:solidFill>
                <a:effectLst/>
                <a:uLnTx/>
                <a:uFillTx/>
                <a:latin typeface="Consolas" panose="020B0609020204030204" pitchFamily="49" charset="0"/>
                <a:ea typeface="+mn-ea"/>
                <a:cs typeface="+mn-cs"/>
              </a:rPr>
              <a:t>=</a:t>
            </a:r>
            <a:r>
              <a:rPr kumimoji="0" lang="en-US" altLang="en-US" sz="800" b="0" i="0" u="none" strike="noStrike" kern="1200" cap="none" spc="0" normalizeH="0" baseline="0" noProof="0" dirty="0">
                <a:ln>
                  <a:noFill/>
                </a:ln>
                <a:solidFill>
                  <a:srgbClr val="273239"/>
                </a:solidFill>
                <a:effectLst/>
                <a:uLnTx/>
                <a:uFillTx/>
                <a:latin typeface="Consolas" panose="020B0609020204030204" pitchFamily="49" charset="0"/>
                <a:ea typeface="+mn-ea"/>
                <a:cs typeface="+mn-cs"/>
              </a:rPr>
              <a:t> </a:t>
            </a:r>
            <a:r>
              <a:rPr lang="en-US" altLang="en-US" sz="1100" dirty="0">
                <a:solidFill>
                  <a:srgbClr val="000000"/>
                </a:solidFill>
                <a:latin typeface="Consolas" panose="020B0609020204030204" pitchFamily="49" charset="0"/>
              </a:rPr>
              <a:t>Person</a:t>
            </a:r>
            <a:r>
              <a:rPr kumimoji="0" lang="en-US" alt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alt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mark.age</a:t>
            </a:r>
            <a:r>
              <a:rPr kumimoji="0" lang="en-US" alt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100" b="1" i="0" u="none" strike="noStrike" kern="1200" cap="none" spc="0" normalizeH="0" baseline="0" noProof="0" dirty="0">
                <a:ln>
                  <a:noFill/>
                </a:ln>
                <a:solidFill>
                  <a:srgbClr val="006699"/>
                </a:solidFill>
                <a:effectLst/>
                <a:uLnTx/>
                <a:uFillTx/>
                <a:latin typeface="Consolas" panose="020B0609020204030204" pitchFamily="49" charset="0"/>
                <a:ea typeface="+mn-ea"/>
                <a:cs typeface="+mn-cs"/>
              </a:rPr>
              <a:t>=</a:t>
            </a:r>
            <a:r>
              <a:rPr kumimoji="0" lang="en-US" altLang="en-US" sz="800" b="0" i="0" u="none" strike="noStrike" kern="1200" cap="none" spc="0" normalizeH="0" baseline="0" noProof="0" dirty="0">
                <a:ln>
                  <a:noFill/>
                </a:ln>
                <a:solidFill>
                  <a:srgbClr val="273239"/>
                </a:solidFill>
                <a:effectLst/>
                <a:uLnTx/>
                <a:uFillTx/>
                <a:latin typeface="Consolas" panose="020B0609020204030204" pitchFamily="49" charset="0"/>
                <a:ea typeface="+mn-ea"/>
                <a:cs typeface="+mn-cs"/>
              </a:rPr>
              <a:t> </a:t>
            </a:r>
            <a:r>
              <a:rPr kumimoji="0" lang="en-US" altLang="en-US" sz="1100" b="0" i="0" u="none" strike="noStrike" kern="1200" cap="none" spc="0" normalizeH="0" baseline="0" noProof="0" dirty="0">
                <a:ln>
                  <a:noFill/>
                </a:ln>
                <a:solidFill>
                  <a:srgbClr val="009900"/>
                </a:solidFill>
                <a:effectLst/>
                <a:uLnTx/>
                <a:uFillTx/>
                <a:latin typeface="Consolas" panose="020B0609020204030204" pitchFamily="49" charset="0"/>
                <a:ea typeface="+mn-ea"/>
                <a:cs typeface="+mn-cs"/>
              </a:rPr>
              <a:t>10</a:t>
            </a:r>
            <a:endParaRPr kumimoji="0" lang="en-US" alt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6699"/>
                </a:solidFill>
                <a:effectLst/>
                <a:uLnTx/>
                <a:uFillTx/>
                <a:latin typeface="Consolas" panose="020B0609020204030204" pitchFamily="49" charset="0"/>
                <a:ea typeface="+mn-ea"/>
                <a:cs typeface="+mn-cs"/>
              </a:rPr>
              <a:t>print</a:t>
            </a:r>
            <a:r>
              <a:rPr kumimoji="0" lang="en-US" alt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altLang="en-US"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mark.age</a:t>
            </a:r>
            <a:r>
              <a:rPr kumimoji="0" lang="en-US" altLang="en-US"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57583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BB82F-A9E4-BECF-1A17-156D94D56F1A}"/>
              </a:ext>
            </a:extLst>
          </p:cNvPr>
          <p:cNvSpPr>
            <a:spLocks noGrp="1"/>
          </p:cNvSpPr>
          <p:nvPr>
            <p:ph type="title"/>
          </p:nvPr>
        </p:nvSpPr>
        <p:spPr/>
        <p:txBody>
          <a:bodyPr/>
          <a:lstStyle/>
          <a:p>
            <a:r>
              <a:rPr lang="en-US" dirty="0"/>
              <a:t>@staticmethod</a:t>
            </a:r>
          </a:p>
        </p:txBody>
      </p:sp>
      <p:sp>
        <p:nvSpPr>
          <p:cNvPr id="3" name="Content Placeholder 2">
            <a:extLst>
              <a:ext uri="{FF2B5EF4-FFF2-40B4-BE49-F238E27FC236}">
                <a16:creationId xmlns:a16="http://schemas.microsoft.com/office/drawing/2014/main" id="{56FC3558-714C-1BDB-1335-9A83B0CB3FCA}"/>
              </a:ext>
            </a:extLst>
          </p:cNvPr>
          <p:cNvSpPr>
            <a:spLocks noGrp="1"/>
          </p:cNvSpPr>
          <p:nvPr>
            <p:ph sz="half" idx="1"/>
          </p:nvPr>
        </p:nvSpPr>
        <p:spPr/>
        <p:txBody>
          <a:bodyPr>
            <a:normAutofit fontScale="85000" lnSpcReduction="20000"/>
          </a:bodyPr>
          <a:lstStyle/>
          <a:p>
            <a:r>
              <a:rPr lang="en-US" dirty="0"/>
              <a:t>Static methods in Python are extremely similar to instance methods.</a:t>
            </a:r>
          </a:p>
          <a:p>
            <a:r>
              <a:rPr lang="en-US" dirty="0"/>
              <a:t>The differences: </a:t>
            </a:r>
          </a:p>
          <a:p>
            <a:pPr lvl="1"/>
            <a:r>
              <a:rPr lang="en-US" dirty="0"/>
              <a:t>a static method is bound to a class rather than the objects for that class. </a:t>
            </a:r>
          </a:p>
          <a:p>
            <a:pPr lvl="1"/>
            <a:r>
              <a:rPr lang="en-US" dirty="0"/>
              <a:t>a static method can be called without an object for that class. </a:t>
            </a:r>
          </a:p>
          <a:p>
            <a:pPr lvl="1"/>
            <a:r>
              <a:rPr lang="en-US" dirty="0"/>
              <a:t>static methods cannot modify the state of an object as they are not bound to it.</a:t>
            </a:r>
          </a:p>
          <a:p>
            <a:pPr lvl="1"/>
            <a:r>
              <a:rPr lang="en-US" dirty="0"/>
              <a:t>we don’t need the self to be passed as the first argument for static methods</a:t>
            </a:r>
          </a:p>
        </p:txBody>
      </p:sp>
      <p:sp>
        <p:nvSpPr>
          <p:cNvPr id="4" name="Content Placeholder 3">
            <a:extLst>
              <a:ext uri="{FF2B5EF4-FFF2-40B4-BE49-F238E27FC236}">
                <a16:creationId xmlns:a16="http://schemas.microsoft.com/office/drawing/2014/main" id="{6649DAA8-CA10-C97C-782A-1B9A5EA1574C}"/>
              </a:ext>
            </a:extLst>
          </p:cNvPr>
          <p:cNvSpPr>
            <a:spLocks noGrp="1"/>
          </p:cNvSpPr>
          <p:nvPr>
            <p:ph sz="half" idx="2"/>
          </p:nvPr>
        </p:nvSpPr>
        <p:spPr>
          <a:xfrm>
            <a:off x="6181344" y="2560320"/>
            <a:ext cx="5451856" cy="3310128"/>
          </a:xfrm>
        </p:spPr>
        <p:txBody>
          <a:bodyPr>
            <a:normAutofit fontScale="85000" lnSpcReduction="20000"/>
          </a:bodyPr>
          <a:lstStyle/>
          <a:p>
            <a:r>
              <a:rPr lang="en-US" dirty="0"/>
              <a:t>Syntax:</a:t>
            </a:r>
          </a:p>
          <a:p>
            <a:pPr marL="457200" lvl="1" indent="0">
              <a:buNone/>
            </a:pPr>
            <a:r>
              <a:rPr lang="en-US" dirty="0"/>
              <a:t>class Calculator:</a:t>
            </a:r>
          </a:p>
          <a:p>
            <a:pPr marL="457200" lvl="1" indent="0">
              <a:buNone/>
            </a:pPr>
            <a:r>
              <a:rPr lang="en-US" dirty="0"/>
              <a:t>    </a:t>
            </a:r>
            <a:r>
              <a:rPr lang="en-US" dirty="0">
                <a:solidFill>
                  <a:srgbClr val="FF0000"/>
                </a:solidFill>
              </a:rPr>
              <a:t>@staticmethod</a:t>
            </a:r>
          </a:p>
          <a:p>
            <a:pPr marL="457200" lvl="1" indent="0">
              <a:buNone/>
            </a:pPr>
            <a:r>
              <a:rPr lang="en-US" dirty="0">
                <a:solidFill>
                  <a:srgbClr val="FF0000"/>
                </a:solidFill>
              </a:rPr>
              <a:t>    def </a:t>
            </a:r>
            <a:r>
              <a:rPr lang="en-US" dirty="0" err="1">
                <a:solidFill>
                  <a:srgbClr val="FF0000"/>
                </a:solidFill>
              </a:rPr>
              <a:t>addNumbers</a:t>
            </a:r>
            <a:r>
              <a:rPr lang="en-US" dirty="0">
                <a:solidFill>
                  <a:srgbClr val="FF0000"/>
                </a:solidFill>
              </a:rPr>
              <a:t>(x, y):</a:t>
            </a:r>
          </a:p>
          <a:p>
            <a:pPr marL="457200" lvl="1" indent="0">
              <a:buNone/>
            </a:pPr>
            <a:r>
              <a:rPr lang="en-US" dirty="0">
                <a:solidFill>
                  <a:srgbClr val="FF0000"/>
                </a:solidFill>
              </a:rPr>
              <a:t>        return x + y</a:t>
            </a:r>
          </a:p>
          <a:p>
            <a:pPr marL="457200" lvl="1" indent="0">
              <a:buNone/>
            </a:pPr>
            <a:r>
              <a:rPr lang="en-US" dirty="0"/>
              <a:t>print('Product:', </a:t>
            </a:r>
            <a:r>
              <a:rPr lang="en-US" dirty="0" err="1">
                <a:solidFill>
                  <a:srgbClr val="FF0000"/>
                </a:solidFill>
              </a:rPr>
              <a:t>Calculator.addNumbers</a:t>
            </a:r>
            <a:r>
              <a:rPr lang="en-US" dirty="0"/>
              <a:t>(15, 110))</a:t>
            </a:r>
          </a:p>
        </p:txBody>
      </p:sp>
    </p:spTree>
    <p:extLst>
      <p:ext uri="{BB962C8B-B14F-4D97-AF65-F5344CB8AC3E}">
        <p14:creationId xmlns:p14="http://schemas.microsoft.com/office/powerpoint/2010/main" val="316343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455E1-D400-A1E2-32C0-E160BF97F2F2}"/>
              </a:ext>
            </a:extLst>
          </p:cNvPr>
          <p:cNvSpPr>
            <a:spLocks noGrp="1"/>
          </p:cNvSpPr>
          <p:nvPr>
            <p:ph type="title"/>
          </p:nvPr>
        </p:nvSpPr>
        <p:spPr/>
        <p:txBody>
          <a:bodyPr>
            <a:normAutofit fontScale="90000"/>
          </a:bodyPr>
          <a:lstStyle/>
          <a:p>
            <a:r>
              <a:rPr lang="en-US" dirty="0"/>
              <a:t>UML (Unified Modeling Language) class diagram</a:t>
            </a:r>
          </a:p>
        </p:txBody>
      </p:sp>
      <p:sp>
        <p:nvSpPr>
          <p:cNvPr id="3" name="Content Placeholder 2">
            <a:extLst>
              <a:ext uri="{FF2B5EF4-FFF2-40B4-BE49-F238E27FC236}">
                <a16:creationId xmlns:a16="http://schemas.microsoft.com/office/drawing/2014/main" id="{73A60C65-297F-A985-0B98-7319AE764523}"/>
              </a:ext>
            </a:extLst>
          </p:cNvPr>
          <p:cNvSpPr>
            <a:spLocks noGrp="1"/>
          </p:cNvSpPr>
          <p:nvPr>
            <p:ph idx="1"/>
          </p:nvPr>
        </p:nvSpPr>
        <p:spPr/>
        <p:txBody>
          <a:bodyPr/>
          <a:lstStyle/>
          <a:p>
            <a:r>
              <a:rPr lang="en-US" dirty="0"/>
              <a:t>The Unified Modeling Language (UML) is a general-purpose, developmental modeling language in the field of software engineering that is intended to provide a standard way to </a:t>
            </a:r>
            <a:r>
              <a:rPr lang="en-US" u="sng" dirty="0"/>
              <a:t>visualize the design of a system</a:t>
            </a:r>
            <a:r>
              <a:rPr lang="en-US" dirty="0"/>
              <a:t>.</a:t>
            </a:r>
          </a:p>
          <a:p>
            <a:r>
              <a:rPr lang="en-US" dirty="0"/>
              <a:t>The </a:t>
            </a:r>
            <a:r>
              <a:rPr lang="en-US" b="1" dirty="0"/>
              <a:t>class diagram </a:t>
            </a:r>
            <a:r>
              <a:rPr lang="en-US" dirty="0"/>
              <a:t>is without doubt the most widely used UML diagram.</a:t>
            </a:r>
          </a:p>
          <a:p>
            <a:r>
              <a:rPr lang="en-US" dirty="0"/>
              <a:t>In the context of object-oriented programming, the class diagram visualizes the </a:t>
            </a:r>
            <a:r>
              <a:rPr lang="en-US" u="sng" dirty="0"/>
              <a:t>classes</a:t>
            </a:r>
            <a:r>
              <a:rPr lang="en-US" dirty="0"/>
              <a:t> a software system consists of and the </a:t>
            </a:r>
            <a:r>
              <a:rPr lang="en-US" u="sng" dirty="0"/>
              <a:t>relationships between these classes</a:t>
            </a:r>
            <a:r>
              <a:rPr lang="en-US" dirty="0"/>
              <a:t>.</a:t>
            </a:r>
          </a:p>
        </p:txBody>
      </p:sp>
    </p:spTree>
    <p:extLst>
      <p:ext uri="{BB962C8B-B14F-4D97-AF65-F5344CB8AC3E}">
        <p14:creationId xmlns:p14="http://schemas.microsoft.com/office/powerpoint/2010/main" val="22760704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Object Oriented Programming (OOPs) Concept in Java - Shiksha Online">
            <a:extLst>
              <a:ext uri="{FF2B5EF4-FFF2-40B4-BE49-F238E27FC236}">
                <a16:creationId xmlns:a16="http://schemas.microsoft.com/office/drawing/2014/main" id="{5288EF2A-451C-231C-5E83-104A7771A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7771" y="816329"/>
            <a:ext cx="6276457" cy="5225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032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11ECF-477A-03A4-B539-B4DD3947448E}"/>
              </a:ext>
            </a:extLst>
          </p:cNvPr>
          <p:cNvSpPr>
            <a:spLocks noGrp="1"/>
          </p:cNvSpPr>
          <p:nvPr>
            <p:ph type="title"/>
          </p:nvPr>
        </p:nvSpPr>
        <p:spPr/>
        <p:txBody>
          <a:bodyPr/>
          <a:lstStyle/>
          <a:p>
            <a:r>
              <a:rPr lang="en-US" dirty="0"/>
              <a:t>Example of class diagram</a:t>
            </a:r>
          </a:p>
        </p:txBody>
      </p:sp>
      <p:sp>
        <p:nvSpPr>
          <p:cNvPr id="6" name="Content Placeholder 5">
            <a:extLst>
              <a:ext uri="{FF2B5EF4-FFF2-40B4-BE49-F238E27FC236}">
                <a16:creationId xmlns:a16="http://schemas.microsoft.com/office/drawing/2014/main" id="{29671404-E146-5771-EAC0-8C758D68DE33}"/>
              </a:ext>
            </a:extLst>
          </p:cNvPr>
          <p:cNvSpPr>
            <a:spLocks noGrp="1"/>
          </p:cNvSpPr>
          <p:nvPr>
            <p:ph sz="half" idx="1"/>
          </p:nvPr>
        </p:nvSpPr>
        <p:spPr/>
        <p:txBody>
          <a:bodyPr/>
          <a:lstStyle/>
          <a:p>
            <a:r>
              <a:rPr lang="en-US" sz="1800" b="0" i="0" u="none" strike="noStrike" baseline="0" dirty="0">
                <a:solidFill>
                  <a:srgbClr val="000000"/>
                </a:solidFill>
                <a:latin typeface="Book Antiqua" panose="02040602050305030304" pitchFamily="18" charset="0"/>
              </a:rPr>
              <a:t>This diagram shows that an </a:t>
            </a:r>
            <a:r>
              <a:rPr lang="en-US" sz="1800" b="1" i="0" u="none" strike="noStrike" baseline="0" dirty="0">
                <a:solidFill>
                  <a:srgbClr val="000000"/>
                </a:solidFill>
                <a:latin typeface="Book Antiqua" panose="02040602050305030304" pitchFamily="18" charset="0"/>
              </a:rPr>
              <a:t>Orange </a:t>
            </a:r>
            <a:r>
              <a:rPr lang="en-US" sz="1800" b="0" i="0" u="none" strike="noStrike" baseline="0" dirty="0">
                <a:solidFill>
                  <a:srgbClr val="000000"/>
                </a:solidFill>
                <a:latin typeface="Book Antiqua" panose="02040602050305030304" pitchFamily="18" charset="0"/>
              </a:rPr>
              <a:t>is somehow associated with a </a:t>
            </a:r>
            <a:r>
              <a:rPr lang="en-US" sz="1800" b="1" i="0" u="none" strike="noStrike" baseline="0" dirty="0">
                <a:solidFill>
                  <a:srgbClr val="000000"/>
                </a:solidFill>
                <a:latin typeface="Book Antiqua" panose="02040602050305030304" pitchFamily="18" charset="0"/>
              </a:rPr>
              <a:t>Basket </a:t>
            </a:r>
            <a:r>
              <a:rPr lang="en-US" sz="1800" b="0" i="0" u="none" strike="noStrike" baseline="0" dirty="0">
                <a:solidFill>
                  <a:srgbClr val="000000"/>
                </a:solidFill>
                <a:latin typeface="Book Antiqua" panose="02040602050305030304" pitchFamily="18" charset="0"/>
              </a:rPr>
              <a:t>and that an </a:t>
            </a:r>
            <a:r>
              <a:rPr lang="en-US" sz="1800" b="1" i="0" u="none" strike="noStrike" baseline="0" dirty="0">
                <a:solidFill>
                  <a:srgbClr val="000000"/>
                </a:solidFill>
                <a:latin typeface="Book Antiqua" panose="02040602050305030304" pitchFamily="18" charset="0"/>
              </a:rPr>
              <a:t>Apple </a:t>
            </a:r>
            <a:r>
              <a:rPr lang="en-US" sz="1800" b="0" i="0" u="none" strike="noStrike" baseline="0" dirty="0">
                <a:solidFill>
                  <a:srgbClr val="000000"/>
                </a:solidFill>
                <a:latin typeface="Book Antiqua" panose="02040602050305030304" pitchFamily="18" charset="0"/>
              </a:rPr>
              <a:t>is also somehow associated with a </a:t>
            </a:r>
            <a:r>
              <a:rPr lang="en-US" sz="1800" b="1" i="0" u="none" strike="noStrike" baseline="0" dirty="0">
                <a:solidFill>
                  <a:srgbClr val="000000"/>
                </a:solidFill>
                <a:latin typeface="Book Antiqua" panose="02040602050305030304" pitchFamily="18" charset="0"/>
              </a:rPr>
              <a:t>Barrel</a:t>
            </a:r>
            <a:r>
              <a:rPr lang="en-US" sz="1800" b="0" i="0" u="none" strike="noStrike" baseline="0" dirty="0">
                <a:solidFill>
                  <a:srgbClr val="000000"/>
                </a:solidFill>
                <a:latin typeface="Book Antiqua" panose="02040602050305030304" pitchFamily="18" charset="0"/>
              </a:rPr>
              <a:t>. Association is the most basic way for two classes to be related.</a:t>
            </a:r>
            <a:endParaRPr lang="en-US" dirty="0"/>
          </a:p>
        </p:txBody>
      </p:sp>
      <p:pic>
        <p:nvPicPr>
          <p:cNvPr id="8" name="Content Placeholder 7">
            <a:extLst>
              <a:ext uri="{FF2B5EF4-FFF2-40B4-BE49-F238E27FC236}">
                <a16:creationId xmlns:a16="http://schemas.microsoft.com/office/drawing/2014/main" id="{1532E380-552F-18FC-A681-6C4FBDB1A8B7}"/>
              </a:ext>
            </a:extLst>
          </p:cNvPr>
          <p:cNvPicPr>
            <a:picLocks noGrp="1" noChangeAspect="1"/>
          </p:cNvPicPr>
          <p:nvPr>
            <p:ph sz="half" idx="2"/>
          </p:nvPr>
        </p:nvPicPr>
        <p:blipFill>
          <a:blip r:embed="rId2"/>
          <a:stretch>
            <a:fillRect/>
          </a:stretch>
        </p:blipFill>
        <p:spPr>
          <a:xfrm>
            <a:off x="6181725" y="2757743"/>
            <a:ext cx="4718050" cy="2915727"/>
          </a:xfrm>
          <a:prstGeom prst="rect">
            <a:avLst/>
          </a:prstGeom>
        </p:spPr>
      </p:pic>
    </p:spTree>
    <p:extLst>
      <p:ext uri="{BB962C8B-B14F-4D97-AF65-F5344CB8AC3E}">
        <p14:creationId xmlns:p14="http://schemas.microsoft.com/office/powerpoint/2010/main" val="529303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805A6-32C8-919C-0237-0F362C66405B}"/>
              </a:ext>
            </a:extLst>
          </p:cNvPr>
          <p:cNvSpPr>
            <a:spLocks noGrp="1"/>
          </p:cNvSpPr>
          <p:nvPr>
            <p:ph type="title"/>
          </p:nvPr>
        </p:nvSpPr>
        <p:spPr/>
        <p:txBody>
          <a:bodyPr/>
          <a:lstStyle/>
          <a:p>
            <a:r>
              <a:rPr lang="en-US" dirty="0"/>
              <a:t>Example of class diagram</a:t>
            </a:r>
          </a:p>
        </p:txBody>
      </p:sp>
      <p:sp>
        <p:nvSpPr>
          <p:cNvPr id="3" name="Content Placeholder 2">
            <a:extLst>
              <a:ext uri="{FF2B5EF4-FFF2-40B4-BE49-F238E27FC236}">
                <a16:creationId xmlns:a16="http://schemas.microsoft.com/office/drawing/2014/main" id="{038D3FFF-7D36-6873-B404-175BED390285}"/>
              </a:ext>
            </a:extLst>
          </p:cNvPr>
          <p:cNvSpPr>
            <a:spLocks noGrp="1"/>
          </p:cNvSpPr>
          <p:nvPr>
            <p:ph sz="half" idx="1"/>
          </p:nvPr>
        </p:nvSpPr>
        <p:spPr/>
        <p:txBody>
          <a:bodyPr>
            <a:normAutofit/>
          </a:bodyPr>
          <a:lstStyle/>
          <a:p>
            <a:r>
              <a:rPr lang="en-US" sz="1800" b="0" i="0" u="none" strike="noStrike" baseline="0" dirty="0">
                <a:solidFill>
                  <a:srgbClr val="000000"/>
                </a:solidFill>
                <a:latin typeface="Book Antiqua" panose="02040602050305030304" pitchFamily="18" charset="0"/>
              </a:rPr>
              <a:t>In the case of apples and barrels, we can be fairly confident that the association is, </a:t>
            </a:r>
            <a:r>
              <a:rPr lang="en-US" sz="1800" b="1" i="0" u="none" strike="noStrike" baseline="0" dirty="0">
                <a:solidFill>
                  <a:srgbClr val="000000"/>
                </a:solidFill>
                <a:latin typeface="Book Antiqua" panose="02040602050305030304" pitchFamily="18" charset="0"/>
              </a:rPr>
              <a:t>many apples go in one barrel .</a:t>
            </a:r>
          </a:p>
          <a:p>
            <a:r>
              <a:rPr lang="en-US" sz="1800" b="0" i="0" u="none" strike="noStrike" baseline="0" dirty="0">
                <a:solidFill>
                  <a:srgbClr val="000000"/>
                </a:solidFill>
                <a:latin typeface="Book Antiqua" panose="02040602050305030304" pitchFamily="18" charset="0"/>
              </a:rPr>
              <a:t>This number is referred to as the multiplicity of the object.</a:t>
            </a:r>
          </a:p>
          <a:p>
            <a:r>
              <a:rPr lang="en-US" sz="1800" b="0" i="0" u="none" strike="noStrike" baseline="0" dirty="0">
                <a:solidFill>
                  <a:srgbClr val="000000"/>
                </a:solidFill>
                <a:latin typeface="Book Antiqua" panose="02040602050305030304" pitchFamily="18" charset="0"/>
              </a:rPr>
              <a:t>For the apple goes in barrel association, reading from left to right, many </a:t>
            </a:r>
            <a:r>
              <a:rPr lang="en-US" sz="1800" b="1" i="0" u="none" strike="noStrike" baseline="0" dirty="0">
                <a:solidFill>
                  <a:srgbClr val="000000"/>
                </a:solidFill>
                <a:latin typeface="Book Antiqua" panose="02040602050305030304" pitchFamily="18" charset="0"/>
              </a:rPr>
              <a:t>Apple </a:t>
            </a:r>
            <a:r>
              <a:rPr lang="en-US" sz="1800" b="0" i="0" u="none" strike="noStrike" baseline="0" dirty="0">
                <a:solidFill>
                  <a:srgbClr val="000000"/>
                </a:solidFill>
                <a:latin typeface="Book Antiqua" panose="02040602050305030304" pitchFamily="18" charset="0"/>
              </a:rPr>
              <a:t>objects can go in any one </a:t>
            </a:r>
            <a:r>
              <a:rPr lang="en-US" sz="1800" b="1" i="0" u="none" strike="noStrike" baseline="0" dirty="0">
                <a:solidFill>
                  <a:srgbClr val="000000"/>
                </a:solidFill>
                <a:latin typeface="Book Antiqua" panose="02040602050305030304" pitchFamily="18" charset="0"/>
              </a:rPr>
              <a:t>Barrel</a:t>
            </a:r>
            <a:r>
              <a:rPr lang="en-US" sz="1800" b="0" i="0" u="none" strike="noStrike" baseline="0" dirty="0">
                <a:solidFill>
                  <a:srgbClr val="000000"/>
                </a:solidFill>
                <a:latin typeface="Book Antiqua" panose="02040602050305030304" pitchFamily="18" charset="0"/>
              </a:rPr>
              <a:t>. Reading from right to left, exactly one </a:t>
            </a:r>
            <a:r>
              <a:rPr lang="en-US" sz="1800" b="1" i="0" u="none" strike="noStrike" baseline="0" dirty="0">
                <a:solidFill>
                  <a:srgbClr val="000000"/>
                </a:solidFill>
                <a:latin typeface="Book Antiqua" panose="02040602050305030304" pitchFamily="18" charset="0"/>
              </a:rPr>
              <a:t>Barrel </a:t>
            </a:r>
            <a:r>
              <a:rPr lang="en-US" sz="1800" b="0" i="0" u="none" strike="noStrike" baseline="0" dirty="0">
                <a:solidFill>
                  <a:srgbClr val="000000"/>
                </a:solidFill>
                <a:latin typeface="Book Antiqua" panose="02040602050305030304" pitchFamily="18" charset="0"/>
              </a:rPr>
              <a:t>can be associated with any one </a:t>
            </a:r>
            <a:r>
              <a:rPr lang="en-US" sz="1800" b="1" i="0" u="none" strike="noStrike" baseline="0" dirty="0">
                <a:solidFill>
                  <a:srgbClr val="000000"/>
                </a:solidFill>
                <a:latin typeface="Book Antiqua" panose="02040602050305030304" pitchFamily="18" charset="0"/>
              </a:rPr>
              <a:t>Apple</a:t>
            </a:r>
            <a:r>
              <a:rPr lang="en-US" sz="1800" b="0" i="0" u="none" strike="noStrike" baseline="0" dirty="0">
                <a:solidFill>
                  <a:srgbClr val="000000"/>
                </a:solidFill>
                <a:latin typeface="Book Antiqua" panose="02040602050305030304" pitchFamily="18" charset="0"/>
              </a:rPr>
              <a:t>. </a:t>
            </a:r>
            <a:endParaRPr lang="en-US" dirty="0"/>
          </a:p>
        </p:txBody>
      </p:sp>
      <p:pic>
        <p:nvPicPr>
          <p:cNvPr id="6" name="Content Placeholder 5">
            <a:extLst>
              <a:ext uri="{FF2B5EF4-FFF2-40B4-BE49-F238E27FC236}">
                <a16:creationId xmlns:a16="http://schemas.microsoft.com/office/drawing/2014/main" id="{20EF745F-E2F4-B216-0C1F-2AAB6604BF8E}"/>
              </a:ext>
            </a:extLst>
          </p:cNvPr>
          <p:cNvPicPr>
            <a:picLocks noGrp="1" noChangeAspect="1"/>
          </p:cNvPicPr>
          <p:nvPr>
            <p:ph sz="half" idx="2"/>
          </p:nvPr>
        </p:nvPicPr>
        <p:blipFill>
          <a:blip r:embed="rId2"/>
          <a:stretch>
            <a:fillRect/>
          </a:stretch>
        </p:blipFill>
        <p:spPr>
          <a:xfrm>
            <a:off x="6396013" y="2560638"/>
            <a:ext cx="4289473" cy="3309937"/>
          </a:xfrm>
        </p:spPr>
      </p:pic>
    </p:spTree>
    <p:extLst>
      <p:ext uri="{BB962C8B-B14F-4D97-AF65-F5344CB8AC3E}">
        <p14:creationId xmlns:p14="http://schemas.microsoft.com/office/powerpoint/2010/main" val="147896476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17161</TotalTime>
  <Words>6143</Words>
  <Application>Microsoft Office PowerPoint</Application>
  <PresentationFormat>Widescreen</PresentationFormat>
  <Paragraphs>689</Paragraphs>
  <Slides>70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70</vt:i4>
      </vt:variant>
    </vt:vector>
  </HeadingPairs>
  <TitlesOfParts>
    <vt:vector size="84" baseType="lpstr">
      <vt:lpstr>-apple-system</vt:lpstr>
      <vt:lpstr>Arial</vt:lpstr>
      <vt:lpstr>Book Antiqua</vt:lpstr>
      <vt:lpstr>Consolas</vt:lpstr>
      <vt:lpstr>Courier Std</vt:lpstr>
      <vt:lpstr>Garamond</vt:lpstr>
      <vt:lpstr>inherit</vt:lpstr>
      <vt:lpstr>Nunito</vt:lpstr>
      <vt:lpstr>Roboto</vt:lpstr>
      <vt:lpstr>Segoe UI</vt:lpstr>
      <vt:lpstr>Source Sans Pro</vt:lpstr>
      <vt:lpstr>Times New Roman</vt:lpstr>
      <vt:lpstr>Wingdings</vt:lpstr>
      <vt:lpstr>Organic</vt:lpstr>
      <vt:lpstr>Advanced Programming</vt:lpstr>
      <vt:lpstr>Syllabus</vt:lpstr>
      <vt:lpstr>Grading &amp; Resources</vt:lpstr>
      <vt:lpstr>Introducing object-oriented</vt:lpstr>
      <vt:lpstr>Stages of object-oriented software development</vt:lpstr>
      <vt:lpstr>Objects and classes</vt:lpstr>
      <vt:lpstr>UML (Unified Modeling Language) class diagram</vt:lpstr>
      <vt:lpstr>Example of class diagram</vt:lpstr>
      <vt:lpstr>Example of class diagram</vt:lpstr>
      <vt:lpstr>Specifying attributes and behaviors</vt:lpstr>
      <vt:lpstr>Data &amp; Attributes</vt:lpstr>
      <vt:lpstr>Lets Update the class diagram!</vt:lpstr>
      <vt:lpstr>Adding the type for each attribute</vt:lpstr>
      <vt:lpstr>Behaviors &amp; methods</vt:lpstr>
      <vt:lpstr>Let's add these methods to our diagram</vt:lpstr>
      <vt:lpstr>Creating Python classes</vt:lpstr>
      <vt:lpstr>Adding attributes</vt:lpstr>
      <vt:lpstr>Adding behaviors</vt:lpstr>
      <vt:lpstr>The important “Self” parameter</vt:lpstr>
      <vt:lpstr>The important “Self” parameter</vt:lpstr>
      <vt:lpstr>More arguments</vt:lpstr>
      <vt:lpstr>How to use?</vt:lpstr>
      <vt:lpstr>Initializing the object</vt:lpstr>
      <vt:lpstr>The concept of a constructor</vt:lpstr>
      <vt:lpstr>What if we don't want to make those two arguments required?</vt:lpstr>
      <vt:lpstr>Case Study</vt:lpstr>
      <vt:lpstr>PowerPoint Presentation</vt:lpstr>
      <vt:lpstr>Example: design of a computerized chess game</vt:lpstr>
      <vt:lpstr>PowerPoint Presentation</vt:lpstr>
      <vt:lpstr>PowerPoint Presentation</vt:lpstr>
      <vt:lpstr>Overview of Composition vs Inheritance in Python</vt:lpstr>
      <vt:lpstr>Basic inheritance in Python</vt:lpstr>
      <vt:lpstr>How do we apply inheritance in practice?</vt:lpstr>
      <vt:lpstr>PowerPoint Presentation</vt:lpstr>
      <vt:lpstr>Extending built-ins</vt:lpstr>
      <vt:lpstr>Overriding and super</vt:lpstr>
      <vt:lpstr>Example for overriding</vt:lpstr>
      <vt:lpstr>Magic (dunder) methods</vt:lpstr>
      <vt:lpstr>Example</vt:lpstr>
      <vt:lpstr>Example</vt:lpstr>
      <vt:lpstr>Encapsulation</vt:lpstr>
      <vt:lpstr>Access Modifiers in Python encapsulation</vt:lpstr>
      <vt:lpstr>Encapsulation in Python using public members</vt:lpstr>
      <vt:lpstr>Encapsulation in Python using private members</vt:lpstr>
      <vt:lpstr>Encapsulation in Python using protected members</vt:lpstr>
      <vt:lpstr>Example!  What is the output of the following code?</vt:lpstr>
      <vt:lpstr>Abstraction</vt:lpstr>
      <vt:lpstr>Abstract classes: One way to achieve generalization &amp; abstraction</vt:lpstr>
      <vt:lpstr>Example</vt:lpstr>
      <vt:lpstr>Question time! What are the outputs of following codes?</vt:lpstr>
      <vt:lpstr>Final notes on abstract classes</vt:lpstr>
      <vt:lpstr>PowerPoint Presentation</vt:lpstr>
      <vt:lpstr>Differences between abstraction &amp; encapsulation</vt:lpstr>
      <vt:lpstr>Polymorphism</vt:lpstr>
      <vt:lpstr>(1) Duck Typing</vt:lpstr>
      <vt:lpstr>Examples for duck typing in python</vt:lpstr>
      <vt:lpstr>(2) Method overloading</vt:lpstr>
      <vt:lpstr>(3) Operator overloading</vt:lpstr>
      <vt:lpstr>(4) Method overloading</vt:lpstr>
      <vt:lpstr>Prerequisites for learning decorators</vt:lpstr>
      <vt:lpstr>Prerequisites for learning decorators</vt:lpstr>
      <vt:lpstr>Prerequisites for learning decorators</vt:lpstr>
      <vt:lpstr>Decorators in python</vt:lpstr>
      <vt:lpstr>Decorators in python</vt:lpstr>
      <vt:lpstr>Decorating Functions with Parameters</vt:lpstr>
      <vt:lpstr>Three most important fancy decorators</vt:lpstr>
      <vt:lpstr>@property &amp; getter/setter</vt:lpstr>
      <vt:lpstr>Using @property decorators to achieve getters and setters behavior</vt:lpstr>
      <vt:lpstr>@staticmethod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Programming</dc:title>
  <dc:creator>Maryam</dc:creator>
  <cp:lastModifiedBy>Maryam</cp:lastModifiedBy>
  <cp:revision>31</cp:revision>
  <dcterms:created xsi:type="dcterms:W3CDTF">2023-02-02T13:27:46Z</dcterms:created>
  <dcterms:modified xsi:type="dcterms:W3CDTF">2023-05-17T22:23:57Z</dcterms:modified>
</cp:coreProperties>
</file>